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311" r:id="rId8"/>
    <p:sldId id="312" r:id="rId9"/>
    <p:sldId id="313" r:id="rId10"/>
    <p:sldId id="262" r:id="rId11"/>
    <p:sldId id="304" r:id="rId12"/>
    <p:sldId id="305" r:id="rId13"/>
    <p:sldId id="306" r:id="rId14"/>
    <p:sldId id="307" r:id="rId15"/>
    <p:sldId id="308" r:id="rId16"/>
    <p:sldId id="309" r:id="rId17"/>
    <p:sldId id="264" r:id="rId18"/>
    <p:sldId id="265" r:id="rId19"/>
    <p:sldId id="266" r:id="rId20"/>
    <p:sldId id="267" r:id="rId21"/>
    <p:sldId id="268" r:id="rId22"/>
    <p:sldId id="269" r:id="rId23"/>
    <p:sldId id="270" r:id="rId24"/>
    <p:sldId id="271" r:id="rId25"/>
    <p:sldId id="272" r:id="rId26"/>
    <p:sldId id="273" r:id="rId27"/>
    <p:sldId id="274" r:id="rId28"/>
    <p:sldId id="275" r:id="rId29"/>
    <p:sldId id="276" r:id="rId30"/>
    <p:sldId id="277" r:id="rId31"/>
    <p:sldId id="278" r:id="rId32"/>
    <p:sldId id="280" r:id="rId33"/>
    <p:sldId id="281" r:id="rId34"/>
    <p:sldId id="282" r:id="rId35"/>
    <p:sldId id="283" r:id="rId36"/>
    <p:sldId id="284" r:id="rId37"/>
    <p:sldId id="285" r:id="rId38"/>
    <p:sldId id="287" r:id="rId39"/>
    <p:sldId id="288" r:id="rId40"/>
    <p:sldId id="300" r:id="rId41"/>
    <p:sldId id="289" r:id="rId42"/>
    <p:sldId id="290" r:id="rId43"/>
    <p:sldId id="291" r:id="rId44"/>
    <p:sldId id="292" r:id="rId45"/>
    <p:sldId id="293" r:id="rId46"/>
    <p:sldId id="294" r:id="rId47"/>
    <p:sldId id="295" r:id="rId48"/>
    <p:sldId id="296" r:id="rId49"/>
    <p:sldId id="297" r:id="rId50"/>
    <p:sldId id="298" r:id="rId51"/>
    <p:sldId id="299" r:id="rId52"/>
    <p:sldId id="302" r:id="rId5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9BC6B-3F57-4614-A13D-1B8F390FA375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76F81-97D1-4C5E-B847-3B7F7FC85F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3392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9BC6B-3F57-4614-A13D-1B8F390FA375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76F81-97D1-4C5E-B847-3B7F7FC85F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983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9BC6B-3F57-4614-A13D-1B8F390FA375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76F81-97D1-4C5E-B847-3B7F7FC85F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2815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9BC6B-3F57-4614-A13D-1B8F390FA375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76F81-97D1-4C5E-B847-3B7F7FC85F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9374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9BC6B-3F57-4614-A13D-1B8F390FA375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76F81-97D1-4C5E-B847-3B7F7FC85F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1643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9BC6B-3F57-4614-A13D-1B8F390FA375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76F81-97D1-4C5E-B847-3B7F7FC85F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9306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9BC6B-3F57-4614-A13D-1B8F390FA375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76F81-97D1-4C5E-B847-3B7F7FC85F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7785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9BC6B-3F57-4614-A13D-1B8F390FA375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76F81-97D1-4C5E-B847-3B7F7FC85F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5178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9BC6B-3F57-4614-A13D-1B8F390FA375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76F81-97D1-4C5E-B847-3B7F7FC85F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4212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9BC6B-3F57-4614-A13D-1B8F390FA375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76F81-97D1-4C5E-B847-3B7F7FC85F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8742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9BC6B-3F57-4614-A13D-1B8F390FA375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76F81-97D1-4C5E-B847-3B7F7FC85F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174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39BC6B-3F57-4614-A13D-1B8F390FA375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A76F81-97D1-4C5E-B847-3B7F7FC85F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6272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7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29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0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0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30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44824"/>
            <a:ext cx="7772400" cy="2232247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00FF"/>
                </a:solidFill>
              </a:rPr>
              <a:t>3.1.6. Марковские цепи с конечным числом состояний и дискретным временем</a:t>
            </a:r>
            <a:endParaRPr lang="ru-RU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7246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1339949"/>
            <a:ext cx="8953500" cy="41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04314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80728"/>
                <a:ext cx="8435280" cy="5145435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b="1" dirty="0" smtClean="0">
                    <a:solidFill>
                      <a:srgbClr val="0000FF"/>
                    </a:solidFill>
                  </a:rPr>
                  <a:t>    </a:t>
                </a:r>
                <a:r>
                  <a:rPr lang="ru-RU" b="1" dirty="0" smtClean="0">
                    <a:solidFill>
                      <a:srgbClr val="0000FF"/>
                    </a:solidFill>
                  </a:rPr>
                  <a:t>Пример 1.</a:t>
                </a:r>
                <a:r>
                  <a:rPr lang="ru-RU" dirty="0"/>
                  <a:t> </a:t>
                </a:r>
                <a:r>
                  <a:rPr lang="ru-RU" dirty="0" smtClean="0"/>
                  <a:t>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Рассмотрим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цепь Маркова, обладающую тремя состояниями и предназначенную для моделирования погоды. </a:t>
                </a:r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Предполагается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что раз в день (например, в полдень) состояние погоды описывается одной и только одной из следующих характеристик: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осадки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облачно,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sub>
                    </m:sSub>
                  </m:oMath>
                </a14:m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ясно. </a:t>
                </a:r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Матрица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переходных вероятностей имеет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вид</a:t>
                </a:r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80728"/>
                <a:ext cx="8435280" cy="5145435"/>
              </a:xfrm>
              <a:blipFill rotWithShape="1">
                <a:blip r:embed="rId2"/>
                <a:stretch>
                  <a:fillRect l="-1806" t="-1777" r="-202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062361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Например: вероятность того, что после облачного дня снова будет облачно, равна 0,6; вероятность того, что после ясного дня будет дождь, равна 0,1 и т.д.)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052736"/>
            <a:ext cx="3930393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46553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363272" cy="5361459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размеченный граф состояний. Пусть известно, что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– ясный день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Какова вероятность того, что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завтра будет облачно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послезавтра пойдёт дождь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6475" y="2996952"/>
            <a:ext cx="5448300" cy="319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94927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47861"/>
                <a:ext cx="8229600" cy="5361459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 smtClean="0"/>
                  <a:t>  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Вероятность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того, что завтра будет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облачно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 послезавтра пойдёт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дождь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находим по закону умножения вероятностей зависимых событий: </a:t>
                </a:r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47861"/>
                <a:ext cx="8229600" cy="5361459"/>
              </a:xfrm>
              <a:blipFill rotWithShape="1">
                <a:blip r:embed="rId2"/>
                <a:stretch>
                  <a:fillRect l="-1852" t="-170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14" y="3319835"/>
            <a:ext cx="7593410" cy="1693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5635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332656"/>
                <a:ext cx="8435280" cy="612068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 smtClean="0"/>
                  <a:t>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Поставим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другой вопрос: какова вероятность того, что погода останется в некотором известном состоянии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ровно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𝑥</m:t>
                    </m:r>
                  </m:oMath>
                </a14:m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дней? </a:t>
                </a:r>
                <a:endPara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Здесь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речь идёт о геометрическом распределении случайной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величины</a:t>
                </a:r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r>
                  <a:rPr lang="ru-RU" dirty="0" smtClean="0"/>
                  <a:t>   </a:t>
                </a:r>
              </a:p>
              <a:p>
                <a:pPr marL="0" indent="0">
                  <a:buNone/>
                </a:pP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Например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если известно, что сегодня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дождь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ru-RU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),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то вероятность того, что он будет идти ровно 3 дня (включая сегодняшний), равна</a:t>
                </a: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332656"/>
                <a:ext cx="8435280" cy="6120680"/>
              </a:xfrm>
              <a:blipFill rotWithShape="1">
                <a:blip r:embed="rId2"/>
                <a:stretch>
                  <a:fillRect l="-1806" t="-149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970" y="3212976"/>
            <a:ext cx="6572366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5747345"/>
            <a:ext cx="6964182" cy="70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500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548680"/>
            <a:ext cx="8352928" cy="583264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Математическое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ожидание случайной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величины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можно рассматривать как характеристику длительности данного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цепи Маркова.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геометрического распределения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получить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среднее число дождливых дней подряд оказывается равным 1/ 0,6 =1,67, облачных дней – 2,5, ясных дней – 5.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573016"/>
            <a:ext cx="7605645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84889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8" y="620688"/>
            <a:ext cx="8582025" cy="545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04173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313" y="836712"/>
            <a:ext cx="7953375" cy="499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06982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38" y="476672"/>
            <a:ext cx="8010525" cy="584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03384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638175"/>
            <a:ext cx="8001000" cy="558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99352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556792"/>
            <a:ext cx="7419975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2214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5907" y="900286"/>
            <a:ext cx="6686550" cy="375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97703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647700"/>
            <a:ext cx="811530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97589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" y="411435"/>
            <a:ext cx="8058150" cy="625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04112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" y="542925"/>
            <a:ext cx="7600950" cy="577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97201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313" y="433388"/>
            <a:ext cx="7953375" cy="599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87404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925" y="400050"/>
            <a:ext cx="7296150" cy="605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45749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75600"/>
            <a:ext cx="7920880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  <a:spcBef>
                <a:spcPts val="480"/>
              </a:spcBef>
              <a:spcAft>
                <a:spcPts val="600"/>
              </a:spcAft>
            </a:pPr>
            <a:r>
              <a:rPr lang="ru-RU" b="1" u="sng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Пример 3.</a:t>
            </a:r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 Прогноз погоды</a:t>
            </a:r>
            <a:endParaRPr lang="ru-RU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Погода классифицируется в прогнозах как ясная, умеренно пасмурная и пасмурная.</a:t>
            </a:r>
            <a:endParaRPr lang="ru-RU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lvl="0" indent="-342900">
              <a:lnSpc>
                <a:spcPct val="150000"/>
              </a:lnSpc>
              <a:buFont typeface="+mj-lt"/>
              <a:buAutoNum type="arabicPeriod"/>
              <a:tabLst>
                <a:tab pos="1309370" algn="l"/>
              </a:tabLst>
            </a:pPr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Если погода ясная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, то вероятность, что она будет ясной на следующий день, составляет 0.5; вероятность, что она будет умеренно пасмурной, равна 0.4; а вероятность пасмурной погоды на следующий день составляет 0.1.</a:t>
            </a:r>
            <a:endParaRPr lang="ru-RU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lvl="0" indent="-342900">
              <a:lnSpc>
                <a:spcPct val="150000"/>
              </a:lnSpc>
              <a:buFont typeface="+mj-lt"/>
              <a:buAutoNum type="arabicPeriod"/>
              <a:tabLst>
                <a:tab pos="1309370" algn="l"/>
              </a:tabLst>
            </a:pPr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Если погода умеренно пасмурная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, то вероятность, что на следующий день она будет ясной, равна 0.3; вероятность, что погода останется умеренно пасмурной, равна 0.5; а вероятность пасмурной погоды на следующий день составляет 0.2.</a:t>
            </a:r>
            <a:endParaRPr lang="ru-RU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lvl="0" indent="-342900">
              <a:lnSpc>
                <a:spcPct val="150000"/>
              </a:lnSpc>
              <a:buFont typeface="+mj-lt"/>
              <a:buAutoNum type="arabicPeriod"/>
              <a:tabLst>
                <a:tab pos="1309370" algn="l"/>
              </a:tabLst>
            </a:pPr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Если же погода пасмурная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, то вероятность, что она будет ясной на следующий день составляет 0.2; вероятность что она станет умеренно пасмурной, равна 0.4; вероятность что на следующий день она останется пасмурной, равна 0.4.</a:t>
            </a:r>
            <a:endParaRPr lang="ru-RU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422104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340768"/>
            <a:ext cx="756084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Вопрос 1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 : Если вероятность ясной погоды в воскресенье равна 0.6, а вероятность умеренно пасмурной — 0.4, то какова вероятность, что погода в понедельник будет ясной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>
              <a:lnSpc>
                <a:spcPct val="150000"/>
              </a:lnSpc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Вопрос 2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 : Какова вероятность, что во вторник погода будет умеренно пасмурной?</a:t>
            </a:r>
          </a:p>
        </p:txBody>
      </p:sp>
    </p:spTree>
    <p:extLst>
      <p:ext uri="{BB962C8B-B14F-4D97-AF65-F5344CB8AC3E}">
        <p14:creationId xmlns:p14="http://schemas.microsoft.com/office/powerpoint/2010/main" val="325400175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755576" y="692696"/>
                <a:ext cx="7920880" cy="572041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ru-RU" sz="2800" b="1" u="sng" dirty="0">
                    <a:latin typeface="Arial" panose="020B0604020202020204" pitchFamily="34" charset="0"/>
                    <a:cs typeface="Arial" panose="020B0604020202020204" pitchFamily="34" charset="0"/>
                  </a:rPr>
                  <a:t>Решение</a:t>
                </a:r>
                <a:endParaRPr lang="ru-RU" sz="2800" u="sng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ru-RU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Если </a:t>
                </a:r>
                <a:r>
                  <a:rPr lang="ru-RU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порядок, в котором перечисляются погодные условия, таков: ясно, умеренно пасмурно и пасмурно, то</a:t>
                </a:r>
                <a:r>
                  <a:rPr lang="ru-RU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:</a:t>
                </a:r>
              </a:p>
              <a:p>
                <a:pPr algn="ctr">
                  <a:lnSpc>
                    <a:spcPct val="150000"/>
                  </a:lnSpc>
                </a:pPr>
                <a:endParaRPr lang="ru-RU" sz="2000" dirty="0"/>
              </a:p>
              <a:p>
                <a:pPr algn="ctr">
                  <a:lnSpc>
                    <a:spcPct val="150000"/>
                  </a:lnSpc>
                </a:pPr>
                <a:endParaRPr lang="ru-RU" sz="3200" i="1" dirty="0" smtClean="0"/>
              </a:p>
              <a:p>
                <a:pPr algn="ctr">
                  <a:lnSpc>
                    <a:spcPct val="150000"/>
                  </a:lnSpc>
                </a:pPr>
                <a:endParaRPr lang="ru-RU" sz="3200" i="1" dirty="0" smtClean="0"/>
              </a:p>
              <a:p>
                <a:pPr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>
                            <a:latin typeface="Cambria Math"/>
                          </a:rPr>
                        </m:ctrlPr>
                      </m:sSupPr>
                      <m:e>
                        <m:acc>
                          <m:accPr>
                            <m:chr m:val="̅"/>
                            <m:ctrlPr>
                              <a:rPr lang="ru-RU" sz="3200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3200" i="1">
                                <a:latin typeface="Cambria Math"/>
                              </a:rPr>
                              <m:t>𝑄</m:t>
                            </m:r>
                          </m:e>
                        </m:acc>
                      </m:e>
                      <m:sup>
                        <m:r>
                          <a:rPr lang="ru-RU" sz="3200" i="1">
                            <a:latin typeface="Cambria Math"/>
                          </a:rPr>
                          <m:t>(0)</m:t>
                        </m:r>
                      </m:sup>
                    </m:sSup>
                    <m:r>
                      <a:rPr lang="ru-RU" sz="3200" i="1">
                        <a:latin typeface="Cambria Math"/>
                      </a:rPr>
                      <m:t>=(0,6;0,4;0)</m:t>
                    </m:r>
                  </m:oMath>
                </a14:m>
                <a:r>
                  <a:rPr lang="ru-RU" sz="3200" dirty="0" smtClean="0"/>
                  <a:t>.</a:t>
                </a:r>
                <a:endParaRPr lang="ru-RU" sz="3200" dirty="0"/>
              </a:p>
              <a:p>
                <a:pPr>
                  <a:lnSpc>
                    <a:spcPct val="150000"/>
                  </a:lnSpc>
                </a:pPr>
                <a:endParaRPr lang="ru-RU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692696"/>
                <a:ext cx="7920880" cy="5720412"/>
              </a:xfrm>
              <a:prstGeom prst="rect">
                <a:avLst/>
              </a:prstGeom>
              <a:blipFill rotWithShape="1">
                <a:blip r:embed="rId2"/>
                <a:stretch>
                  <a:fillRect l="-1617" r="-154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068960"/>
            <a:ext cx="7115608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42911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8" y="1166813"/>
            <a:ext cx="8467725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672466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692696"/>
                <a:ext cx="8229600" cy="5433467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ru-RU" i="1" dirty="0" smtClean="0">
                    <a:solidFill>
                      <a:srgbClr val="0000FF"/>
                    </a:solidFill>
                  </a:rPr>
                  <a:t>Ответ на вопрос 1.</a:t>
                </a:r>
              </a:p>
              <a:p>
                <a:pPr marL="0" indent="0">
                  <a:buNone/>
                </a:pPr>
                <a:endParaRPr lang="ru-RU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i="1">
                              <a:latin typeface="Cambria Math"/>
                            </a:rPr>
                          </m:ctrlPr>
                        </m:sSupPr>
                        <m:e>
                          <m:acc>
                            <m:accPr>
                              <m:chr m:val="̅"/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𝑄</m:t>
                              </m:r>
                            </m:e>
                          </m:acc>
                        </m:e>
                        <m:sup>
                          <m:r>
                            <a:rPr lang="ru-RU" i="1">
                              <a:latin typeface="Cambria Math"/>
                            </a:rPr>
                            <m:t>(1)</m:t>
                          </m:r>
                        </m:sup>
                      </m:sSup>
                      <m:r>
                        <a:rPr lang="ru-RU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ru-RU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ru-RU" i="1">
                              <a:latin typeface="Cambria Math"/>
                            </a:rPr>
                            <m:t>0,6;0,4;0</m:t>
                          </m:r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ru-RU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0,5</m:t>
                                </m:r>
                              </m:e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0,4</m:t>
                                </m:r>
                              </m:e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0,1</m:t>
                                </m:r>
                              </m:e>
                            </m:mr>
                            <m:mr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0,3</m:t>
                                </m:r>
                              </m:e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0,5</m:t>
                                </m:r>
                              </m:e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0,2</m:t>
                                </m:r>
                              </m:e>
                            </m:mr>
                            <m:mr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0,2</m:t>
                                </m:r>
                              </m:e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0,4</m:t>
                                </m:r>
                              </m:e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0,4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ru-RU" i="1" dirty="0" smtClean="0"/>
              </a:p>
              <a:p>
                <a:pPr marL="0" indent="0">
                  <a:buNone/>
                </a:pPr>
                <a:endParaRPr lang="ru-RU" i="1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ru-RU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ru-RU" i="1">
                              <a:latin typeface="Cambria Math"/>
                            </a:rPr>
                            <m:t>0,42;0,44;0,14</m:t>
                          </m:r>
                        </m:e>
                      </m:d>
                      <m:r>
                        <a:rPr lang="ru-RU" b="0" i="1" smtClean="0">
                          <a:latin typeface="Cambria Math"/>
                        </a:rPr>
                        <m:t>.</m:t>
                      </m:r>
                    </m:oMath>
                  </m:oMathPara>
                </a14:m>
                <a:endParaRPr lang="ru-RU" b="0" dirty="0" smtClean="0"/>
              </a:p>
              <a:p>
                <a:pPr marL="0" indent="0">
                  <a:buNone/>
                </a:pPr>
                <a:endParaRPr lang="ru-RU" b="0" dirty="0" smtClean="0"/>
              </a:p>
              <a:p>
                <a:pPr marL="0" indent="0">
                  <a:buNone/>
                </a:pPr>
                <a:r>
                  <a:rPr lang="ru-RU" dirty="0" smtClean="0"/>
                  <a:t>     Таким образом, вероятность, что в понедельник будет ясная погода, равна </a:t>
                </a:r>
                <a:r>
                  <a:rPr lang="ru-RU" b="1" dirty="0" smtClean="0">
                    <a:solidFill>
                      <a:srgbClr val="0000FF"/>
                    </a:solidFill>
                  </a:rPr>
                  <a:t>0,42</a:t>
                </a:r>
                <a:r>
                  <a:rPr lang="ru-RU" dirty="0" smtClean="0"/>
                  <a:t>.</a:t>
                </a:r>
                <a:endParaRPr lang="ru-RU" dirty="0"/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692696"/>
                <a:ext cx="8229600" cy="5433467"/>
              </a:xfrm>
              <a:blipFill rotWithShape="1">
                <a:blip r:embed="rId2"/>
                <a:stretch>
                  <a:fillRect l="-1852" t="-1459" b="-33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3772542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620688"/>
                <a:ext cx="8229600" cy="5505475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ru-RU" i="1" dirty="0">
                    <a:solidFill>
                      <a:srgbClr val="0000FF"/>
                    </a:solidFill>
                  </a:rPr>
                  <a:t>Ответ на вопрос </a:t>
                </a:r>
                <a:r>
                  <a:rPr lang="ru-RU" i="1" dirty="0" smtClean="0">
                    <a:solidFill>
                      <a:srgbClr val="0000FF"/>
                    </a:solidFill>
                  </a:rPr>
                  <a:t>2.</a:t>
                </a:r>
                <a:endParaRPr lang="ru-RU" i="1" dirty="0">
                  <a:solidFill>
                    <a:srgbClr val="0000FF"/>
                  </a:solidFill>
                </a:endParaRPr>
              </a:p>
              <a:p>
                <a:pPr marL="0" indent="0">
                  <a:buNone/>
                </a:pPr>
                <a:r>
                  <a:rPr lang="ru-RU" dirty="0" smtClean="0"/>
                  <a:t>     Пусть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acc>
                          <m:accPr>
                            <m:chr m:val="̅"/>
                            <m:ctrlPr>
                              <a:rPr lang="ru-RU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/>
                              </a:rPr>
                              <m:t>𝑄</m:t>
                            </m:r>
                          </m:e>
                        </m:acc>
                      </m:e>
                      <m:sup>
                        <m:r>
                          <a:rPr lang="ru-RU" i="1">
                            <a:latin typeface="Cambria Math"/>
                          </a:rPr>
                          <m:t>(2)</m:t>
                        </m:r>
                      </m:sup>
                    </m:sSup>
                    <m:r>
                      <a:rPr lang="ru-RU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ru-RU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sSubSup>
                                <m:sSubSupPr>
                                  <m:ctrlPr>
                                    <a:rPr lang="ru-RU" i="1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𝑞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ru-RU" i="1">
                                      <a:latin typeface="Cambria Math"/>
                                    </a:rPr>
                                    <m:t>(2)</m:t>
                                  </m:r>
                                </m:sup>
                              </m:sSubSup>
                              <m:r>
                                <a:rPr lang="ru-RU" i="1">
                                  <a:latin typeface="Cambria Math"/>
                                </a:rPr>
                                <m:t>,</m:t>
                              </m:r>
                            </m:e>
                            <m:e>
                              <m:sSubSup>
                                <m:sSubSupPr>
                                  <m:ctrlPr>
                                    <a:rPr lang="ru-RU" i="1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𝑞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ru-RU" i="1">
                                      <a:latin typeface="Cambria Math"/>
                                    </a:rPr>
                                    <m:t>(2)</m:t>
                                  </m:r>
                                </m:sup>
                              </m:sSubSup>
                              <m:r>
                                <a:rPr lang="ru-RU" i="1">
                                  <a:latin typeface="Cambria Math"/>
                                </a:rPr>
                                <m:t>,</m:t>
                              </m:r>
                            </m:e>
                            <m:e>
                              <m:sSubSup>
                                <m:sSubSupPr>
                                  <m:ctrlPr>
                                    <a:rPr lang="ru-RU" i="1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𝑞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/>
                                    </a:rPr>
                                    <m:t>3</m:t>
                                  </m:r>
                                </m:sub>
                                <m:sup>
                                  <m:r>
                                    <a:rPr lang="ru-RU" i="1">
                                      <a:latin typeface="Cambria Math"/>
                                    </a:rPr>
                                    <m:t>(2)</m:t>
                                  </m:r>
                                </m:sup>
                              </m:sSubSup>
                            </m:e>
                          </m:mr>
                        </m:m>
                      </m:e>
                    </m:d>
                  </m:oMath>
                </a14:m>
                <a:r>
                  <a:rPr lang="ru-RU" dirty="0"/>
                  <a:t>,</a:t>
                </a:r>
              </a:p>
              <a:p>
                <a:pPr marL="0" indent="0">
                  <a:buNone/>
                </a:pPr>
                <a:r>
                  <a:rPr lang="ru-RU" dirty="0"/>
                  <a:t>здесь</a:t>
                </a:r>
              </a:p>
              <a:p>
                <a:pPr marL="0" indent="0">
                  <a:buNone/>
                </a:pPr>
                <a:r>
                  <a:rPr lang="ru-RU" dirty="0" smtClean="0"/>
                  <a:t>      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ru-RU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𝑞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a:rPr lang="ru-RU" i="1">
                            <a:latin typeface="Cambria Math"/>
                          </a:rPr>
                          <m:t>(2)</m:t>
                        </m:r>
                      </m:sup>
                    </m:sSubSup>
                  </m:oMath>
                </a14:m>
                <a:r>
                  <a:rPr lang="en-US" dirty="0"/>
                  <a:t> </a:t>
                </a:r>
                <a:r>
                  <a:rPr lang="ru-RU" dirty="0"/>
                  <a:t>– вероятность того, что во вторник будет ясная погода,</a:t>
                </a:r>
              </a:p>
              <a:p>
                <a:pPr marL="0" indent="0">
                  <a:buNone/>
                </a:pPr>
                <a:r>
                  <a:rPr lang="ru-RU" dirty="0" smtClean="0"/>
                  <a:t>      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ru-RU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𝑞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2</m:t>
                        </m:r>
                      </m:sub>
                      <m:sup>
                        <m:r>
                          <a:rPr lang="ru-RU" i="1">
                            <a:latin typeface="Cambria Math"/>
                          </a:rPr>
                          <m:t>(2)</m:t>
                        </m:r>
                      </m:sup>
                    </m:sSubSup>
                  </m:oMath>
                </a14:m>
                <a:r>
                  <a:rPr lang="en-US" dirty="0"/>
                  <a:t> </a:t>
                </a:r>
                <a:r>
                  <a:rPr lang="ru-RU" dirty="0"/>
                  <a:t>– вероятность того, что во вторник будет умеренно пасмурно</a:t>
                </a:r>
                <a:r>
                  <a:rPr lang="ru-RU" dirty="0" smtClean="0"/>
                  <a:t>,</a:t>
                </a:r>
              </a:p>
              <a:p>
                <a:pPr marL="0" indent="0">
                  <a:buNone/>
                </a:pPr>
                <a:r>
                  <a:rPr lang="ru-RU" dirty="0" smtClean="0"/>
                  <a:t>      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ru-RU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𝑞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3</m:t>
                        </m:r>
                      </m:sub>
                      <m:sup>
                        <m:r>
                          <a:rPr lang="ru-RU" i="1">
                            <a:latin typeface="Cambria Math"/>
                          </a:rPr>
                          <m:t>(2)</m:t>
                        </m:r>
                      </m:sup>
                    </m:sSubSup>
                  </m:oMath>
                </a14:m>
                <a:r>
                  <a:rPr lang="en-US" dirty="0"/>
                  <a:t> </a:t>
                </a:r>
                <a:r>
                  <a:rPr lang="ru-RU" dirty="0"/>
                  <a:t>– вероятность того, что во вторник будет пасмурно.</a:t>
                </a:r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620688"/>
                <a:ext cx="8229600" cy="5505475"/>
              </a:xfrm>
              <a:blipFill rotWithShape="1">
                <a:blip r:embed="rId2"/>
                <a:stretch>
                  <a:fillRect l="-1852" t="-232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6044569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548680"/>
                <a:ext cx="8229600" cy="5577483"/>
              </a:xfrm>
            </p:spPr>
            <p:txBody>
              <a:bodyPr/>
              <a:lstStyle/>
              <a:p>
                <a:pPr marL="0" indent="0">
                  <a:buNone/>
                </a:pPr>
                <a:endParaRPr lang="ru-RU" i="1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i="1">
                              <a:latin typeface="Cambria Math"/>
                            </a:rPr>
                          </m:ctrlPr>
                        </m:sSupPr>
                        <m:e>
                          <m:acc>
                            <m:accPr>
                              <m:chr m:val="̅"/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𝑄</m:t>
                              </m:r>
                            </m:e>
                          </m:acc>
                        </m:e>
                        <m:sup>
                          <m:d>
                            <m:d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ru-RU" i="1">
                                  <a:latin typeface="Cambria Math"/>
                                </a:rPr>
                                <m:t>2</m:t>
                              </m:r>
                            </m:e>
                          </m:d>
                        </m:sup>
                      </m:sSup>
                      <m:r>
                        <a:rPr lang="ru-RU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ru-RU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ru-RU" i="1">
                              <a:latin typeface="Cambria Math"/>
                            </a:rPr>
                            <m:t>0,42;0,44;0,14</m:t>
                          </m:r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ru-RU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0,5</m:t>
                                </m:r>
                              </m:e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0,4</m:t>
                                </m:r>
                              </m:e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0,1</m:t>
                                </m:r>
                              </m:e>
                            </m:mr>
                            <m:mr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0,3</m:t>
                                </m:r>
                              </m:e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0,5</m:t>
                                </m:r>
                              </m:e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0,2</m:t>
                                </m:r>
                              </m:e>
                            </m:mr>
                            <m:mr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0,2</m:t>
                                </m:r>
                              </m:e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0,4</m:t>
                                </m:r>
                              </m:e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0,4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ru-RU" dirty="0"/>
              </a:p>
              <a:p>
                <a:pPr marL="0" indent="0">
                  <a:buNone/>
                </a:pPr>
                <a:endParaRPr lang="ru-RU" i="1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=(0,37;0,444;0,186)</m:t>
                      </m:r>
                    </m:oMath>
                  </m:oMathPara>
                </a14:m>
                <a:endParaRPr lang="ru-RU" dirty="0"/>
              </a:p>
              <a:p>
                <a:pPr marL="0" indent="0">
                  <a:buNone/>
                </a:pP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/>
                  <a:t> </a:t>
                </a:r>
                <a:r>
                  <a:rPr lang="ru-RU" dirty="0" smtClean="0"/>
                  <a:t>    Следовательно, вероятность того, что во вторник будет умеренно пасмурная погода равна </a:t>
                </a:r>
                <a:r>
                  <a:rPr lang="ru-RU" b="1" dirty="0" smtClean="0">
                    <a:solidFill>
                      <a:srgbClr val="0000FF"/>
                    </a:solidFill>
                  </a:rPr>
                  <a:t>0,444</a:t>
                </a:r>
                <a:r>
                  <a:rPr lang="ru-RU" dirty="0" smtClean="0"/>
                  <a:t>.</a:t>
                </a:r>
                <a:endParaRPr lang="ru-RU" b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548680"/>
                <a:ext cx="8229600" cy="5577483"/>
              </a:xfrm>
              <a:blipFill rotWithShape="1">
                <a:blip r:embed="rId2"/>
                <a:stretch>
                  <a:fillRect l="-18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6193830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0000FF"/>
                </a:solidFill>
              </a:rPr>
              <a:t>Пример 4.</a:t>
            </a:r>
            <a:r>
              <a:rPr lang="ru-RU" dirty="0"/>
              <a:t> </a:t>
            </a:r>
            <a:r>
              <a:rPr lang="ru-RU" dirty="0" smtClean="0"/>
              <a:t>  </a:t>
            </a:r>
            <a:r>
              <a:rPr lang="en-US" dirty="0" smtClean="0"/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совокупность рабочих семей поделена на три группы: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</a:t>
            </a:r>
            <a:r>
              <a:rPr lang="ru-RU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семьи, не имеющие автомашины и не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намеревающиеся ее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приобрести;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</a:t>
            </a:r>
            <a:r>
              <a:rPr lang="ru-RU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семьи, не имеющие автомашины, но собирающиеся ее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приобрести; </a:t>
            </a:r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</a:t>
            </a:r>
            <a:r>
              <a:rPr lang="ru-RU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семьи, имеющие автомашину. </a:t>
            </a:r>
          </a:p>
        </p:txBody>
      </p:sp>
    </p:spTree>
    <p:extLst>
      <p:ext uri="{BB962C8B-B14F-4D97-AF65-F5344CB8AC3E}">
        <p14:creationId xmlns:p14="http://schemas.microsoft.com/office/powerpoint/2010/main" val="400734712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обследования дали возможность оценить вероятность перехода семей из одной группы на протяжении года в другую. При этом матрица перехода оказалась такой: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645024"/>
            <a:ext cx="3790950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66403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этой матрицы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следует: </a:t>
            </a:r>
          </a:p>
          <a:p>
            <a:r>
              <a:rPr lang="en-US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ru-RU" i="1" baseline="-25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33 </a:t>
            </a:r>
            <a:r>
              <a:rPr lang="ru-RU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1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вероятность того, что семьи, которые в предшествующем году имели машину и в следующем за ним году, наверняка, будут иметь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ее. </a:t>
            </a:r>
          </a:p>
          <a:p>
            <a:r>
              <a:rPr lang="ru-RU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i="1" baseline="-25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</a:t>
            </a:r>
            <a:r>
              <a:rPr lang="ru-RU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0,3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вероятность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того, что семья, не имевшая в предыдущем году машины, но решившая приобрести ее, осуществит свое намерение в этом году.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ru-RU" i="1" baseline="-25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 </a:t>
            </a:r>
            <a:r>
              <a:rPr lang="ru-RU" i="1" cap="small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0 </a:t>
            </a:r>
            <a:r>
              <a:rPr lang="ru-RU" i="1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вероятность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того, что семья, намеревавшаяся купить автомашину в прошлом году, в следующем за ним году от этого намерения вообще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отказалась.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746165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Вычислить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а)вероятность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того, что семья, не имевшая машины и не собиравшаяся ее приобрести, будет находиться в той же ситуации через 2 года;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б)вероятность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того, что семья, не имевшая автомашины и намеревающаяся ее приобрести, будет иметь автомашину через 2 года</a:t>
            </a:r>
          </a:p>
        </p:txBody>
      </p:sp>
    </p:spTree>
    <p:extLst>
      <p:ext uri="{BB962C8B-B14F-4D97-AF65-F5344CB8AC3E}">
        <p14:creationId xmlns:p14="http://schemas.microsoft.com/office/powerpoint/2010/main" val="42266206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548680"/>
                <a:ext cx="8229600" cy="576064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ru-RU" b="1" dirty="0" smtClean="0"/>
                  <a:t>	</a:t>
                </a:r>
                <a:r>
                  <a:rPr lang="ru-RU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Решение.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Для вычисления искомых вероятностей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ru-RU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11</m:t>
                        </m:r>
                      </m:sub>
                      <m:sup>
                        <m:r>
                          <a:rPr lang="ru-RU" i="1">
                            <a:latin typeface="Cambria Math"/>
                          </a:rPr>
                          <m:t>(2)</m:t>
                        </m:r>
                      </m:sup>
                    </m:sSubSup>
                  </m:oMath>
                </a14:m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ru-RU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23</m:t>
                        </m:r>
                      </m:sub>
                      <m:sup>
                        <m:r>
                          <a:rPr lang="ru-RU" i="1">
                            <a:latin typeface="Cambria Math"/>
                          </a:rPr>
                          <m:t>(2)</m:t>
                        </m:r>
                      </m:sup>
                    </m:sSubSup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следует найти матрицу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p>
                        <m:r>
                          <a:rPr lang="ru-RU" i="1">
                            <a:latin typeface="Cambria Math"/>
                          </a:rPr>
                          <m:t>(2)</m:t>
                        </m:r>
                      </m:sup>
                    </m:sSup>
                  </m:oMath>
                </a14:m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применяя формулу (4.7)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p>
                        <m:r>
                          <a:rPr lang="ru-RU" i="1">
                            <a:latin typeface="Cambria Math"/>
                          </a:rPr>
                          <m:t>(2)</m:t>
                        </m:r>
                      </m:sup>
                    </m:sSup>
                    <m:r>
                      <a:rPr lang="ru-RU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p>
                        <m:r>
                          <a:rPr lang="ru-RU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i="1">
                        <a:latin typeface="Cambria Math"/>
                      </a:rPr>
                      <m:t>, </m:t>
                    </m:r>
                  </m:oMath>
                </a14:m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имеем:</a:t>
                </a:r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ru-RU" i="1" dirty="0"/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r>
                  <a:rPr lang="ru-RU" dirty="0" smtClean="0"/>
                  <a:t>     </a:t>
                </a:r>
              </a:p>
              <a:p>
                <a:pPr marL="0" indent="0">
                  <a:buNone/>
                </a:pPr>
                <a:r>
                  <a:rPr lang="ru-RU" dirty="0" smtClean="0"/>
                  <a:t>      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Таким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образом, первая из искомых вероятностей равна </a:t>
                </a:r>
                <a:r>
                  <a:rPr lang="ru-RU" i="1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0,64</a:t>
                </a:r>
                <a:r>
                  <a:rPr lang="ru-RU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а вторая – </a:t>
                </a:r>
                <a:r>
                  <a:rPr lang="ru-RU" i="1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0,51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0" indent="0">
                  <a:buNone/>
                </a:pPr>
                <a:endParaRPr lang="ru-RU" b="1" dirty="0" smtClean="0"/>
              </a:p>
              <a:p>
                <a:pPr marL="0" indent="0">
                  <a:buNone/>
                </a:pPr>
                <a:endParaRPr lang="ru-RU" b="1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548680"/>
                <a:ext cx="8229600" cy="5760640"/>
              </a:xfrm>
              <a:blipFill rotWithShape="1">
                <a:blip r:embed="rId2"/>
                <a:stretch>
                  <a:fillRect l="-1852" t="-1587" b="-9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5470" y="3140968"/>
            <a:ext cx="6690906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316036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3.1.7. Марковский процесс гибели и размножения</a:t>
            </a:r>
            <a:endParaRPr lang="ru-RU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362" y="1977231"/>
            <a:ext cx="7153275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412170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3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692696"/>
                <a:ext cx="8229600" cy="5433467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ru-RU" dirty="0" smtClean="0"/>
                  <a:t>Граф состояний гибели и размножения имеет вид</a:t>
                </a:r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endParaRPr lang="ru-RU" dirty="0" smtClean="0"/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r>
                  <a:rPr lang="ru-RU" dirty="0" smtClean="0"/>
                  <a:t>здесь</a:t>
                </a:r>
                <a:endParaRPr lang="ru-RU" dirty="0"/>
              </a:p>
              <a:p>
                <a:pPr marL="0" indent="0">
                  <a:buNone/>
                </a:pPr>
                <a:r>
                  <a:rPr lang="ru-RU" dirty="0" smtClean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𝜆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r>
                  <a:rPr lang="ru-RU" dirty="0"/>
                  <a:t>– интенсивность размножения; </a:t>
                </a:r>
              </a:p>
              <a:p>
                <a:pPr marL="0" indent="0">
                  <a:buNone/>
                </a:pPr>
                <a:r>
                  <a:rPr lang="ru-RU" dirty="0" smtClean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𝜇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en-US" dirty="0"/>
                  <a:t> – </a:t>
                </a:r>
                <a:r>
                  <a:rPr lang="ru-RU" dirty="0"/>
                  <a:t>интенсивность гибели.</a:t>
                </a:r>
              </a:p>
              <a:p>
                <a:pPr marL="0" indent="0">
                  <a:buNone/>
                </a:pPr>
                <a:endParaRPr lang="ru-RU" dirty="0" smtClean="0"/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4" name="Объект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692696"/>
                <a:ext cx="8229600" cy="5433467"/>
              </a:xfrm>
              <a:blipFill rotWithShape="1">
                <a:blip r:embed="rId2"/>
                <a:stretch>
                  <a:fillRect l="-1852" t="-1459" r="-118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189710"/>
            <a:ext cx="8376419" cy="1167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0259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575" y="423863"/>
            <a:ext cx="8324850" cy="601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751674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628800"/>
            <a:ext cx="7717068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762524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404664"/>
                <a:ext cx="8363272" cy="6120680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ru-RU" sz="2800" dirty="0" smtClean="0"/>
                  <a:t>   Вероятность  того, что в момент времени  </a:t>
                </a:r>
                <a:r>
                  <a:rPr lang="en-US" sz="2800" i="1" dirty="0" smtClean="0"/>
                  <a:t>t</a:t>
                </a:r>
                <a:r>
                  <a:rPr lang="ru-RU" sz="2800" dirty="0" smtClean="0"/>
                  <a:t> система находится в состоянии  </a:t>
                </a:r>
                <a:r>
                  <a:rPr lang="en-US" sz="2800" i="1" dirty="0" smtClean="0"/>
                  <a:t>k</a:t>
                </a:r>
                <a:r>
                  <a:rPr lang="ru-RU" sz="2800" i="1" dirty="0" smtClean="0"/>
                  <a:t> </a:t>
                </a:r>
                <a:r>
                  <a:rPr lang="en-US" sz="2800" i="1" dirty="0" smtClean="0"/>
                  <a:t> </a:t>
                </a:r>
                <a:r>
                  <a:rPr lang="en-US" sz="2800" dirty="0" smtClean="0"/>
                  <a:t>(</a:t>
                </a:r>
                <a:r>
                  <a:rPr lang="en-US" sz="2800" i="1" dirty="0" smtClean="0"/>
                  <a:t>k</a:t>
                </a:r>
                <a:r>
                  <a:rPr lang="en-US" sz="2800" dirty="0" smtClean="0"/>
                  <a:t>=0,1,…,n) </a:t>
                </a:r>
                <a:r>
                  <a:rPr lang="ru-RU" sz="2800" dirty="0" smtClean="0"/>
                  <a:t>удовлетворяет системе уравнений:</a:t>
                </a:r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endParaRPr lang="ru-RU" dirty="0" smtClean="0"/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endParaRPr lang="ru-RU" dirty="0" smtClean="0"/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endParaRPr lang="ru-RU" dirty="0" smtClean="0"/>
              </a:p>
              <a:p>
                <a:pPr marL="0" indent="0">
                  <a:buNone/>
                </a:pPr>
                <a:r>
                  <a:rPr lang="ru-RU" sz="2800" dirty="0"/>
                  <a:t>при  начальных  условиях</a:t>
                </a:r>
                <a:r>
                  <a:rPr lang="en-US" sz="2800" dirty="0"/>
                  <a:t> </a:t>
                </a:r>
                <a:endParaRPr lang="ru-RU" sz="28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600" i="1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2600" i="1">
                              <a:latin typeface="Cambria Math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ru-RU" sz="2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600" i="1">
                              <a:latin typeface="Cambria Math"/>
                            </a:rPr>
                            <m:t>0</m:t>
                          </m:r>
                        </m:e>
                      </m:d>
                      <m:r>
                        <a:rPr lang="en-US" sz="26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ru-RU" sz="2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600" i="1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2600" i="1">
                              <a:latin typeface="Cambria Math"/>
                            </a:rPr>
                            <m:t>𝑖</m:t>
                          </m:r>
                          <m:r>
                            <a:rPr lang="en-US" sz="26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2600" i="1">
                          <a:latin typeface="Cambria Math"/>
                        </a:rPr>
                        <m:t>,  </m:t>
                      </m:r>
                      <m:r>
                        <a:rPr lang="en-US" sz="2600" i="1">
                          <a:latin typeface="Cambria Math"/>
                        </a:rPr>
                        <m:t>𝑖</m:t>
                      </m:r>
                      <m:r>
                        <a:rPr lang="en-US" sz="2600" i="1">
                          <a:latin typeface="Cambria Math"/>
                        </a:rPr>
                        <m:t>=0,1, …, </m:t>
                      </m:r>
                      <m:r>
                        <a:rPr lang="en-US" sz="2600" i="1">
                          <a:latin typeface="Cambria Math"/>
                        </a:rPr>
                        <m:t>𝑛</m:t>
                      </m:r>
                      <m:r>
                        <a:rPr lang="en-US" sz="2600" i="1">
                          <a:latin typeface="Cambria Math"/>
                        </a:rPr>
                        <m:t>,   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ru-RU" sz="26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2600" i="1">
                              <a:latin typeface="Cambria Math"/>
                            </a:rPr>
                            <m:t>𝑖</m:t>
                          </m:r>
                          <m:r>
                            <a:rPr lang="en-US" sz="2600" i="1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sz="2600" i="1">
                              <a:latin typeface="Cambria Math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ru-RU" sz="2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600" i="1"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2600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sz="26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e>
                      </m:nary>
                      <m:r>
                        <a:rPr lang="en-US" sz="2600" i="1">
                          <a:latin typeface="Cambria Math"/>
                        </a:rPr>
                        <m:t>=1.</m:t>
                      </m:r>
                    </m:oMath>
                  </m:oMathPara>
                </a14:m>
                <a:endParaRPr lang="ru-RU" sz="2600" dirty="0"/>
              </a:p>
              <a:p>
                <a:pPr marL="0" indent="0">
                  <a:buNone/>
                </a:pPr>
                <a:endParaRPr lang="ru-RU" dirty="0" smtClean="0"/>
              </a:p>
              <a:p>
                <a:pPr marL="0" indent="0">
                  <a:buNone/>
                </a:pPr>
                <a:endParaRPr lang="ru-RU" i="1" dirty="0"/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endParaRPr lang="ru-RU" i="1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404664"/>
                <a:ext cx="8363272" cy="6120680"/>
              </a:xfrm>
              <a:blipFill rotWithShape="1">
                <a:blip r:embed="rId2"/>
                <a:stretch>
                  <a:fillRect l="-1458" t="-1594" r="-102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00808"/>
            <a:ext cx="8445202" cy="299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782829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217443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sz="2800" dirty="0" smtClean="0"/>
                  <a:t>     </a:t>
                </a:r>
                <a:r>
                  <a:rPr lang="ru-RU" sz="2800" b="1" dirty="0" smtClean="0">
                    <a:solidFill>
                      <a:srgbClr val="0000FF"/>
                    </a:solidFill>
                  </a:rPr>
                  <a:t>Процессом  </a:t>
                </a:r>
                <a:r>
                  <a:rPr lang="ru-RU" sz="2800" b="1" dirty="0">
                    <a:solidFill>
                      <a:srgbClr val="0000FF"/>
                    </a:solidFill>
                  </a:rPr>
                  <a:t>чистого  размножения </a:t>
                </a:r>
                <a:r>
                  <a:rPr lang="ru-RU" sz="2800" dirty="0"/>
                  <a:t>называется  процесс  гибели  и размножения, у которого интенсивности всех потоков гибели равны нулю, т. е.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i="1">
                              <a:latin typeface="Cambria Math"/>
                            </a:rPr>
                            <m:t>𝜇</m:t>
                          </m:r>
                        </m:e>
                        <m:sub>
                          <m:r>
                            <a:rPr lang="ru-RU" i="1">
                              <a:latin typeface="Cambria Math"/>
                            </a:rPr>
                            <m:t>𝑗</m:t>
                          </m:r>
                        </m:sub>
                      </m:sSub>
                      <m:d>
                        <m:dPr>
                          <m:ctrlPr>
                            <a:rPr lang="ru-RU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ru-RU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ru-RU" i="1">
                          <a:latin typeface="Cambria Math"/>
                        </a:rPr>
                        <m:t>=0,   </m:t>
                      </m:r>
                      <m:r>
                        <a:rPr lang="ru-RU" i="1">
                          <a:latin typeface="Cambria Math"/>
                        </a:rPr>
                        <m:t>𝑗</m:t>
                      </m:r>
                      <m:r>
                        <a:rPr lang="ru-RU" i="1">
                          <a:latin typeface="Cambria Math"/>
                        </a:rPr>
                        <m:t>=1,2, …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r>
                  <a:rPr lang="en-US" sz="2800" dirty="0" smtClean="0"/>
                  <a:t>      </a:t>
                </a:r>
                <a:r>
                  <a:rPr lang="ru-RU" sz="2800" b="1" dirty="0" smtClean="0">
                    <a:solidFill>
                      <a:srgbClr val="0000FF"/>
                    </a:solidFill>
                  </a:rPr>
                  <a:t>Процессом </a:t>
                </a:r>
                <a:r>
                  <a:rPr lang="ru-RU" sz="2800" b="1" dirty="0">
                    <a:solidFill>
                      <a:srgbClr val="0000FF"/>
                    </a:solidFill>
                  </a:rPr>
                  <a:t>чистой гибели называется  </a:t>
                </a:r>
                <a:r>
                  <a:rPr lang="ru-RU" sz="2800" dirty="0"/>
                  <a:t>процесс  гибели  и  размножения,  у которого  интенсивности  всех  потоков  размножения  равны  нулю,  т.  е.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𝜆</m:t>
                          </m:r>
                        </m:e>
                        <m:sub>
                          <m:r>
                            <a:rPr lang="ru-RU" i="1">
                              <a:latin typeface="Cambria Math"/>
                            </a:rPr>
                            <m:t>𝑗</m:t>
                          </m:r>
                        </m:sub>
                      </m:sSub>
                      <m:d>
                        <m:dPr>
                          <m:ctrlPr>
                            <a:rPr lang="ru-RU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ru-RU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ru-RU" i="1">
                          <a:latin typeface="Cambria Math"/>
                        </a:rPr>
                        <m:t>=0,   </m:t>
                      </m:r>
                      <m:r>
                        <a:rPr lang="ru-RU" i="1">
                          <a:latin typeface="Cambria Math"/>
                        </a:rPr>
                        <m:t>𝑗</m:t>
                      </m:r>
                      <m:r>
                        <a:rPr lang="ru-RU" i="1">
                          <a:latin typeface="Cambria Math"/>
                        </a:rPr>
                        <m:t>=1,2, …</m:t>
                      </m:r>
                    </m:oMath>
                  </m:oMathPara>
                </a14:m>
                <a:endParaRPr lang="ru-RU" dirty="0"/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217443"/>
              </a:xfrm>
              <a:blipFill rotWithShape="1">
                <a:blip r:embed="rId2"/>
                <a:stretch>
                  <a:fillRect l="-1481" t="-1051" r="-177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446982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692696"/>
                <a:ext cx="8229600" cy="5433467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en-US" sz="2800" dirty="0" smtClean="0"/>
                  <a:t>      </a:t>
                </a:r>
                <a:r>
                  <a:rPr lang="ru-RU" sz="2800" dirty="0" smtClean="0"/>
                  <a:t>Пусть  </a:t>
                </a:r>
                <a:r>
                  <a:rPr lang="ru-RU" sz="2800" dirty="0"/>
                  <a:t>интенсивности  потоков  гибели  и  размножения  не  зависят  от времени,  предельные  вероятности  состояний  для  процесса  гибели  и размножения,  находящегося  в  стационарном  режиме,  можно  получить  из полученной системы  дифференциальных  уравнений,  в  </a:t>
                </a:r>
                <a:r>
                  <a:rPr lang="ru-RU" sz="2800" dirty="0" smtClean="0"/>
                  <a:t>которой</a:t>
                </a:r>
                <a:endParaRPr lang="en-US" sz="2800" dirty="0" smtClean="0"/>
              </a:p>
              <a:p>
                <a:pPr marL="0" indent="0">
                  <a:buNone/>
                </a:pPr>
                <a:endParaRPr lang="ru-RU" sz="28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𝑑𝑝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𝑗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𝑑𝑡</m:t>
                          </m:r>
                        </m:den>
                      </m:f>
                      <m:r>
                        <a:rPr lang="en-US" i="1">
                          <a:latin typeface="Cambria Math"/>
                        </a:rPr>
                        <m:t>=0,  </m:t>
                      </m:r>
                      <m:r>
                        <a:rPr lang="en-US" i="1">
                          <a:latin typeface="Cambria Math"/>
                        </a:rPr>
                        <m:t>𝑗</m:t>
                      </m:r>
                      <m:r>
                        <a:rPr lang="en-US" i="1">
                          <a:latin typeface="Cambria Math"/>
                        </a:rPr>
                        <m:t>=0,1,…, </m:t>
                      </m:r>
                      <m:r>
                        <a:rPr lang="en-US" i="1">
                          <a:latin typeface="Cambria Math"/>
                        </a:rPr>
                        <m:t>𝑛</m:t>
                      </m:r>
                      <m:r>
                        <a:rPr lang="en-US" i="1">
                          <a:latin typeface="Cambria Math"/>
                        </a:rPr>
                        <m:t>.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ru-RU" sz="2800" dirty="0" smtClean="0"/>
                  <a:t>      </a:t>
                </a:r>
              </a:p>
              <a:p>
                <a:pPr marL="0" indent="0">
                  <a:buNone/>
                </a:pPr>
                <a:r>
                  <a:rPr lang="ru-RU" sz="2800" dirty="0" smtClean="0"/>
                  <a:t>Таким образом предельные вероятности можно найти по формулам:</a:t>
                </a:r>
                <a:endParaRPr lang="ru-RU" sz="2800" dirty="0"/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692696"/>
                <a:ext cx="8229600" cy="5433467"/>
              </a:xfrm>
              <a:blipFill rotWithShape="1">
                <a:blip r:embed="rId2"/>
                <a:stretch>
                  <a:fillRect l="-1481" t="-1796" r="-2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0990285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395536" y="692696"/>
                <a:ext cx="8424936" cy="5760640"/>
              </a:xfrm>
            </p:spPr>
            <p:txBody>
              <a:bodyPr>
                <a:normAutofit fontScale="85000" lnSpcReduction="10000"/>
              </a:bodyPr>
              <a:lstStyle/>
              <a:p>
                <a:pPr marL="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3100" i="1">
                              <a:latin typeface="Cambria Math"/>
                              <a:ea typeface="Times New Roman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ru-RU" sz="3100" i="1"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  <m:t>𝑝</m:t>
                          </m:r>
                        </m:e>
                        <m:sub>
                          <m:r>
                            <a:rPr lang="ru-RU" sz="3100" i="1"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  <m:t>0</m:t>
                          </m:r>
                        </m:sub>
                      </m:sSub>
                      <m:r>
                        <a:rPr lang="ru-RU" sz="3100" i="1">
                          <a:effectLst/>
                          <a:latin typeface="Cambria Math"/>
                          <a:ea typeface="Times New Roman"/>
                          <a:cs typeface="Times New Roman"/>
                        </a:rPr>
                        <m:t>=</m:t>
                      </m:r>
                      <m:sSup>
                        <m:sSupPr>
                          <m:ctrlPr>
                            <a:rPr lang="ru-RU" sz="3100" i="1"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sz="3100" i="1"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</m:ctrlPr>
                            </m:dPr>
                            <m:e>
                              <m:r>
                                <a:rPr lang="ru-RU" sz="3100" i="1"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1+</m:t>
                              </m:r>
                              <m:f>
                                <m:fPr>
                                  <m:ctrlPr>
                                    <a:rPr lang="ru-RU" sz="31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ru-RU" sz="3100" i="1">
                                          <a:effectLst/>
                                          <a:latin typeface="Cambria Math"/>
                                          <a:ea typeface="Times New Roman"/>
                                          <a:cs typeface="Times New Roman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ru-RU" sz="3100" i="1">
                                          <a:effectLst/>
                                          <a:latin typeface="Cambria Math"/>
                                          <a:ea typeface="Times New Roman"/>
                                          <a:cs typeface="Times New Roman"/>
                                        </a:rPr>
                                        <m:t>𝜆</m:t>
                                      </m:r>
                                    </m:e>
                                    <m:sub>
                                      <m:r>
                                        <a:rPr lang="ru-RU" sz="3100" i="1">
                                          <a:effectLst/>
                                          <a:latin typeface="Cambria Math"/>
                                          <a:ea typeface="Times New Roman"/>
                                          <a:cs typeface="Times New Roman"/>
                                        </a:rPr>
                                        <m:t>01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ru-RU" sz="3100" i="1">
                                          <a:effectLst/>
                                          <a:latin typeface="Cambria Math"/>
                                          <a:ea typeface="Times New Roman"/>
                                          <a:cs typeface="Times New Roman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ru-RU" sz="3100" i="1">
                                          <a:effectLst/>
                                          <a:latin typeface="Cambria Math"/>
                                          <a:ea typeface="Times New Roman"/>
                                          <a:cs typeface="Times New Roman"/>
                                        </a:rPr>
                                        <m:t>𝜇</m:t>
                                      </m:r>
                                    </m:e>
                                    <m:sub>
                                      <m:r>
                                        <a:rPr lang="ru-RU" sz="3100" i="1">
                                          <a:effectLst/>
                                          <a:latin typeface="Cambria Math"/>
                                          <a:ea typeface="Times New Roman"/>
                                          <a:cs typeface="Times New Roman"/>
                                        </a:rPr>
                                        <m:t>10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ru-RU" sz="3100" i="1"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+ </m:t>
                              </m:r>
                              <m:f>
                                <m:fPr>
                                  <m:ctrlPr>
                                    <a:rPr lang="ru-RU" sz="31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ru-RU" sz="3100" i="1">
                                          <a:effectLst/>
                                          <a:latin typeface="Cambria Math"/>
                                          <a:ea typeface="Times New Roman"/>
                                          <a:cs typeface="Times New Roman"/>
                                        </a:rPr>
                                      </m:ctrlPr>
                                    </m:sSubPr>
                                    <m:e>
                                      <m:sSub>
                                        <m:sSubPr>
                                          <m:ctrlPr>
                                            <a:rPr lang="ru-RU" sz="3100" i="1">
                                              <a:effectLst/>
                                              <a:latin typeface="Cambria Math"/>
                                              <a:ea typeface="Times New Roman"/>
                                              <a:cs typeface="Times New Roman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ru-RU" sz="3100" i="1">
                                              <a:effectLst/>
                                              <a:latin typeface="Cambria Math"/>
                                              <a:ea typeface="Times New Roman"/>
                                              <a:cs typeface="Times New Roman"/>
                                            </a:rPr>
                                            <m:t>𝜆</m:t>
                                          </m:r>
                                        </m:e>
                                        <m:sub>
                                          <m:r>
                                            <a:rPr lang="ru-RU" sz="3100" i="1">
                                              <a:effectLst/>
                                              <a:latin typeface="Cambria Math"/>
                                              <a:ea typeface="Times New Roman"/>
                                              <a:cs typeface="Times New Roman"/>
                                            </a:rPr>
                                            <m:t>12</m:t>
                                          </m:r>
                                        </m:sub>
                                      </m:sSub>
                                      <m:r>
                                        <a:rPr lang="ru-RU" sz="3100" i="1">
                                          <a:effectLst/>
                                          <a:latin typeface="Cambria Math"/>
                                          <a:ea typeface="Times New Roman"/>
                                          <a:cs typeface="Times New Roman"/>
                                        </a:rPr>
                                        <m:t>𝜆</m:t>
                                      </m:r>
                                    </m:e>
                                    <m:sub>
                                      <m:r>
                                        <a:rPr lang="ru-RU" sz="3100" i="1">
                                          <a:effectLst/>
                                          <a:latin typeface="Cambria Math"/>
                                          <a:ea typeface="Times New Roman"/>
                                          <a:cs typeface="Times New Roman"/>
                                        </a:rPr>
                                        <m:t>01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ru-RU" sz="3100" i="1">
                                          <a:effectLst/>
                                          <a:latin typeface="Cambria Math"/>
                                          <a:ea typeface="Times New Roman"/>
                                          <a:cs typeface="Times New Roman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ru-RU" sz="3100" i="1">
                                          <a:effectLst/>
                                          <a:latin typeface="Cambria Math"/>
                                          <a:ea typeface="Times New Roman"/>
                                          <a:cs typeface="Times New Roman"/>
                                        </a:rPr>
                                        <m:t>𝜇</m:t>
                                      </m:r>
                                    </m:e>
                                    <m:sub>
                                      <m:r>
                                        <a:rPr lang="ru-RU" sz="3100" i="1">
                                          <a:effectLst/>
                                          <a:latin typeface="Cambria Math"/>
                                          <a:ea typeface="Times New Roman"/>
                                          <a:cs typeface="Times New Roman"/>
                                        </a:rPr>
                                        <m:t>21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ru-RU" sz="3100" i="1">
                                          <a:effectLst/>
                                          <a:latin typeface="Cambria Math"/>
                                          <a:ea typeface="Times New Roman"/>
                                          <a:cs typeface="Times New Roman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ru-RU" sz="3100" i="1">
                                          <a:effectLst/>
                                          <a:latin typeface="Cambria Math"/>
                                          <a:ea typeface="Times New Roman"/>
                                          <a:cs typeface="Times New Roman"/>
                                        </a:rPr>
                                        <m:t>𝜇</m:t>
                                      </m:r>
                                    </m:e>
                                    <m:sub>
                                      <m:r>
                                        <a:rPr lang="ru-RU" sz="3100" i="1">
                                          <a:effectLst/>
                                          <a:latin typeface="Cambria Math"/>
                                          <a:ea typeface="Times New Roman"/>
                                          <a:cs typeface="Times New Roman"/>
                                        </a:rPr>
                                        <m:t>10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ru-RU" sz="3100" i="1"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+   ⋯  +</m:t>
                              </m:r>
                              <m:f>
                                <m:fPr>
                                  <m:ctrlPr>
                                    <a:rPr lang="ru-RU" sz="31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ru-RU" sz="3100" i="1">
                                          <a:effectLst/>
                                          <a:latin typeface="Cambria Math"/>
                                          <a:ea typeface="Times New Roman"/>
                                          <a:cs typeface="Times New Roman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ru-RU" sz="3100" i="1">
                                          <a:effectLst/>
                                          <a:latin typeface="Cambria Math"/>
                                          <a:ea typeface="Times New Roman"/>
                                          <a:cs typeface="Times New Roman"/>
                                        </a:rPr>
                                        <m:t>𝜆</m:t>
                                      </m:r>
                                    </m:e>
                                    <m:sub>
                                      <m:r>
                                        <a:rPr lang="ru-RU" sz="3100" i="1">
                                          <a:effectLst/>
                                          <a:latin typeface="Cambria Math"/>
                                          <a:ea typeface="Times New Roman"/>
                                          <a:cs typeface="Times New Roman"/>
                                        </a:rPr>
                                        <m:t>𝑛</m:t>
                                      </m:r>
                                      <m:r>
                                        <a:rPr lang="ru-RU" sz="3100" i="1">
                                          <a:effectLst/>
                                          <a:latin typeface="Cambria Math"/>
                                          <a:ea typeface="Times New Roman"/>
                                          <a:cs typeface="Times New Roman"/>
                                        </a:rPr>
                                        <m:t>−1,</m:t>
                                      </m:r>
                                      <m:r>
                                        <a:rPr lang="ru-RU" sz="3100" i="1">
                                          <a:effectLst/>
                                          <a:latin typeface="Cambria Math"/>
                                          <a:ea typeface="Times New Roman"/>
                                          <a:cs typeface="Times New Roman"/>
                                        </a:rPr>
                                        <m:t>𝑛</m:t>
                                      </m:r>
                                      <m:r>
                                        <a:rPr lang="ru-RU" sz="3100" i="1">
                                          <a:effectLst/>
                                          <a:latin typeface="Cambria Math"/>
                                          <a:ea typeface="Times New Roman"/>
                                          <a:cs typeface="Times New Roman"/>
                                        </a:rPr>
                                        <m:t>  ⋯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ru-RU" sz="3100" i="1">
                                          <a:effectLst/>
                                          <a:latin typeface="Cambria Math"/>
                                          <a:ea typeface="Times New Roman"/>
                                          <a:cs typeface="Times New Roman"/>
                                        </a:rPr>
                                      </m:ctrlPr>
                                    </m:sSubPr>
                                    <m:e>
                                      <m:sSub>
                                        <m:sSubPr>
                                          <m:ctrlPr>
                                            <a:rPr lang="ru-RU" sz="3100" i="1">
                                              <a:effectLst/>
                                              <a:latin typeface="Cambria Math"/>
                                              <a:ea typeface="Times New Roman"/>
                                              <a:cs typeface="Times New Roman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ru-RU" sz="3100" i="1">
                                              <a:effectLst/>
                                              <a:latin typeface="Cambria Math"/>
                                              <a:ea typeface="Times New Roman"/>
                                              <a:cs typeface="Times New Roman"/>
                                            </a:rPr>
                                            <m:t>  </m:t>
                                          </m:r>
                                          <m:r>
                                            <a:rPr lang="ru-RU" sz="3100" i="1">
                                              <a:effectLst/>
                                              <a:latin typeface="Cambria Math"/>
                                              <a:ea typeface="Times New Roman"/>
                                              <a:cs typeface="Times New Roman"/>
                                            </a:rPr>
                                            <m:t>𝜆</m:t>
                                          </m:r>
                                        </m:e>
                                        <m:sub>
                                          <m:r>
                                            <a:rPr lang="ru-RU" sz="3100" i="1">
                                              <a:effectLst/>
                                              <a:latin typeface="Cambria Math"/>
                                              <a:ea typeface="Times New Roman"/>
                                              <a:cs typeface="Times New Roman"/>
                                            </a:rPr>
                                            <m:t>12</m:t>
                                          </m:r>
                                        </m:sub>
                                      </m:sSub>
                                      <m:r>
                                        <a:rPr lang="ru-RU" sz="3100" i="1">
                                          <a:effectLst/>
                                          <a:latin typeface="Cambria Math"/>
                                          <a:ea typeface="Times New Roman"/>
                                          <a:cs typeface="Times New Roman"/>
                                        </a:rPr>
                                        <m:t>𝜆</m:t>
                                      </m:r>
                                    </m:e>
                                    <m:sub>
                                      <m:r>
                                        <a:rPr lang="ru-RU" sz="3100" i="1">
                                          <a:effectLst/>
                                          <a:latin typeface="Cambria Math"/>
                                          <a:ea typeface="Times New Roman"/>
                                          <a:cs typeface="Times New Roman"/>
                                        </a:rPr>
                                        <m:t>01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ru-RU" sz="3100" i="1">
                                          <a:effectLst/>
                                          <a:latin typeface="Cambria Math"/>
                                          <a:ea typeface="Times New Roman"/>
                                          <a:cs typeface="Times New Roman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ru-RU" sz="3100" i="1">
                                          <a:effectLst/>
                                          <a:latin typeface="Cambria Math"/>
                                          <a:ea typeface="Times New Roman"/>
                                          <a:cs typeface="Times New Roman"/>
                                        </a:rPr>
                                        <m:t>𝜇</m:t>
                                      </m:r>
                                    </m:e>
                                    <m:sub>
                                      <m:r>
                                        <a:rPr lang="ru-RU" sz="3100" i="1">
                                          <a:effectLst/>
                                          <a:latin typeface="Cambria Math"/>
                                          <a:ea typeface="Times New Roman"/>
                                          <a:cs typeface="Times New Roman"/>
                                        </a:rPr>
                                        <m:t>𝑛</m:t>
                                      </m:r>
                                      <m:r>
                                        <a:rPr lang="ru-RU" sz="3100" i="1">
                                          <a:effectLst/>
                                          <a:latin typeface="Cambria Math"/>
                                          <a:ea typeface="Times New Roman"/>
                                          <a:cs typeface="Times New Roman"/>
                                        </a:rPr>
                                        <m:t>,</m:t>
                                      </m:r>
                                      <m:r>
                                        <a:rPr lang="ru-RU" sz="3100" i="1">
                                          <a:effectLst/>
                                          <a:latin typeface="Cambria Math"/>
                                          <a:ea typeface="Times New Roman"/>
                                          <a:cs typeface="Times New Roman"/>
                                        </a:rPr>
                                        <m:t>𝑛</m:t>
                                      </m:r>
                                      <m:r>
                                        <a:rPr lang="ru-RU" sz="3100" i="1">
                                          <a:effectLst/>
                                          <a:latin typeface="Cambria Math"/>
                                          <a:ea typeface="Times New Roman"/>
                                          <a:cs typeface="Times New Roman"/>
                                        </a:rPr>
                                        <m:t>−1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ru-RU" sz="3100" i="1">
                                          <a:effectLst/>
                                          <a:latin typeface="Cambria Math"/>
                                          <a:ea typeface="Times New Roman"/>
                                          <a:cs typeface="Times New Roman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ru-RU" sz="3100" i="1">
                                          <a:effectLst/>
                                          <a:latin typeface="Cambria Math"/>
                                          <a:ea typeface="Times New Roman"/>
                                          <a:cs typeface="Times New Roman"/>
                                        </a:rPr>
                                        <m:t>  ⋯ </m:t>
                                      </m:r>
                                      <m:r>
                                        <a:rPr lang="ru-RU" sz="3100" i="1">
                                          <a:effectLst/>
                                          <a:latin typeface="Cambria Math"/>
                                          <a:ea typeface="Times New Roman"/>
                                          <a:cs typeface="Times New Roman"/>
                                        </a:rPr>
                                        <m:t>𝜇</m:t>
                                      </m:r>
                                    </m:e>
                                    <m:sub>
                                      <m:r>
                                        <a:rPr lang="ru-RU" sz="3100" i="1">
                                          <a:effectLst/>
                                          <a:latin typeface="Cambria Math"/>
                                          <a:ea typeface="Times New Roman"/>
                                          <a:cs typeface="Times New Roman"/>
                                        </a:rPr>
                                        <m:t>21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ru-RU" sz="3100" i="1">
                                          <a:effectLst/>
                                          <a:latin typeface="Cambria Math"/>
                                          <a:ea typeface="Times New Roman"/>
                                          <a:cs typeface="Times New Roman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ru-RU" sz="3100" i="1">
                                          <a:effectLst/>
                                          <a:latin typeface="Cambria Math"/>
                                          <a:ea typeface="Times New Roman"/>
                                          <a:cs typeface="Times New Roman"/>
                                        </a:rPr>
                                        <m:t>𝜇</m:t>
                                      </m:r>
                                    </m:e>
                                    <m:sub>
                                      <m:r>
                                        <a:rPr lang="ru-RU" sz="3100" i="1">
                                          <a:effectLst/>
                                          <a:latin typeface="Cambria Math"/>
                                          <a:ea typeface="Times New Roman"/>
                                          <a:cs typeface="Times New Roman"/>
                                        </a:rPr>
                                        <m:t>10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ru-RU" sz="3100" i="1"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ru-RU" sz="3100" dirty="0" smtClean="0">
                  <a:ea typeface="Calibri"/>
                  <a:cs typeface="Times New Roman"/>
                </a:endParaRPr>
              </a:p>
              <a:p>
                <a:pPr marL="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800" i="1"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ru-RU" sz="28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𝑝</m:t>
                          </m:r>
                        </m:e>
                        <m:sub>
                          <m:r>
                            <a:rPr lang="ru-RU" sz="28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1</m:t>
                          </m:r>
                        </m:sub>
                      </m:sSub>
                      <m:r>
                        <a:rPr lang="ru-RU" sz="2800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=</m:t>
                      </m:r>
                      <m:f>
                        <m:fPr>
                          <m:ctrlPr>
                            <a:rPr lang="ru-RU" sz="28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sz="28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</m:ctrlPr>
                            </m:sSubPr>
                            <m:e>
                              <m:r>
                                <a:rPr lang="ru-RU" sz="28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ru-RU" sz="28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01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ru-RU" sz="28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</m:ctrlPr>
                            </m:sSubPr>
                            <m:e>
                              <m:r>
                                <a:rPr lang="ru-RU" sz="28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ru-RU" sz="28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10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ru-RU" sz="28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ru-RU" sz="28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𝑝</m:t>
                          </m:r>
                        </m:e>
                        <m:sub>
                          <m:r>
                            <a:rPr lang="ru-RU" sz="28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0,  </m:t>
                          </m:r>
                        </m:sub>
                      </m:sSub>
                      <m:r>
                        <a:rPr lang="ru-RU" sz="2800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     </m:t>
                      </m:r>
                      <m:sSub>
                        <m:sSubPr>
                          <m:ctrlPr>
                            <a:rPr lang="ru-RU" sz="28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ru-RU" sz="28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𝑝</m:t>
                          </m:r>
                        </m:e>
                        <m:sub>
                          <m:r>
                            <a:rPr lang="ru-RU" sz="28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1</m:t>
                          </m:r>
                        </m:sub>
                      </m:sSub>
                      <m:r>
                        <a:rPr lang="ru-RU" sz="2800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=</m:t>
                      </m:r>
                      <m:f>
                        <m:fPr>
                          <m:ctrlPr>
                            <a:rPr lang="ru-RU" sz="28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sz="28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ru-RU" sz="2800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</m:ctrlPr>
                                </m:sSubPr>
                                <m:e>
                                  <m:r>
                                    <a:rPr lang="ru-RU" sz="2800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ru-RU" sz="2800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12</m:t>
                                  </m:r>
                                </m:sub>
                              </m:sSub>
                              <m:r>
                                <a:rPr lang="ru-RU" sz="28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ru-RU" sz="28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01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ru-RU" sz="28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</m:ctrlPr>
                            </m:sSubPr>
                            <m:e>
                              <m:r>
                                <a:rPr lang="ru-RU" sz="28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ru-RU" sz="28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21</m:t>
                              </m:r>
                            </m:sub>
                          </m:sSub>
                          <m:sSub>
                            <m:sSubPr>
                              <m:ctrlPr>
                                <a:rPr lang="ru-RU" sz="28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</m:ctrlPr>
                            </m:sSubPr>
                            <m:e>
                              <m:r>
                                <a:rPr lang="ru-RU" sz="28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ru-RU" sz="28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10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ru-RU" sz="28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ru-RU" sz="28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𝑝</m:t>
                          </m:r>
                        </m:e>
                        <m:sub>
                          <m:r>
                            <a:rPr lang="ru-RU" sz="28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0,  </m:t>
                          </m:r>
                        </m:sub>
                      </m:sSub>
                      <m:r>
                        <a:rPr lang="ru-RU" sz="2800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   ⋯   , </m:t>
                      </m:r>
                      <m:sSub>
                        <m:sSubPr>
                          <m:ctrlPr>
                            <a:rPr lang="ru-RU" sz="28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ru-RU" sz="28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𝑝</m:t>
                          </m:r>
                        </m:e>
                        <m:sub>
                          <m:r>
                            <a:rPr lang="ru-RU" sz="28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1</m:t>
                          </m:r>
                        </m:sub>
                      </m:sSub>
                      <m:r>
                        <a:rPr lang="ru-RU" sz="2800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=</m:t>
                      </m:r>
                      <m:f>
                        <m:fPr>
                          <m:ctrlPr>
                            <a:rPr lang="ru-RU" sz="28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sz="28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</m:ctrlPr>
                            </m:sSubPr>
                            <m:e>
                              <m:r>
                                <a:rPr lang="ru-RU" sz="28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ru-RU" sz="28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𝑛</m:t>
                              </m:r>
                              <m:r>
                                <a:rPr lang="ru-RU" sz="28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−1,</m:t>
                              </m:r>
                              <m:r>
                                <a:rPr lang="ru-RU" sz="28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𝑛</m:t>
                              </m:r>
                              <m:r>
                                <a:rPr lang="ru-RU" sz="28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  ⋯</m:t>
                              </m:r>
                            </m:sub>
                          </m:sSub>
                          <m:sSub>
                            <m:sSubPr>
                              <m:ctrlPr>
                                <a:rPr lang="ru-RU" sz="28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ru-RU" sz="2800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</m:ctrlPr>
                                </m:sSubPr>
                                <m:e>
                                  <m:r>
                                    <a:rPr lang="ru-RU" sz="2800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  </m:t>
                                  </m:r>
                                  <m:r>
                                    <a:rPr lang="ru-RU" sz="2800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ru-RU" sz="2800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12</m:t>
                                  </m:r>
                                </m:sub>
                              </m:sSub>
                              <m:r>
                                <a:rPr lang="ru-RU" sz="28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ru-RU" sz="28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01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ru-RU" sz="28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</m:ctrlPr>
                            </m:sSubPr>
                            <m:e>
                              <m:r>
                                <a:rPr lang="ru-RU" sz="28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ru-RU" sz="28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𝑛</m:t>
                              </m:r>
                              <m:r>
                                <a:rPr lang="ru-RU" sz="28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,</m:t>
                              </m:r>
                              <m:r>
                                <a:rPr lang="ru-RU" sz="28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𝑛</m:t>
                              </m:r>
                              <m:r>
                                <a:rPr lang="ru-RU" sz="28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−1</m:t>
                              </m:r>
                            </m:sub>
                          </m:sSub>
                          <m:sSub>
                            <m:sSubPr>
                              <m:ctrlPr>
                                <a:rPr lang="ru-RU" sz="28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</m:ctrlPr>
                            </m:sSubPr>
                            <m:e>
                              <m:r>
                                <a:rPr lang="ru-RU" sz="28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  ⋯ </m:t>
                              </m:r>
                              <m:r>
                                <a:rPr lang="ru-RU" sz="28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ru-RU" sz="28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21</m:t>
                              </m:r>
                            </m:sub>
                          </m:sSub>
                          <m:sSub>
                            <m:sSubPr>
                              <m:ctrlPr>
                                <a:rPr lang="ru-RU" sz="28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</m:ctrlPr>
                            </m:sSubPr>
                            <m:e>
                              <m:r>
                                <a:rPr lang="ru-RU" sz="28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ru-RU" sz="28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10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ru-RU" sz="28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ru-RU" sz="28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𝑝</m:t>
                          </m:r>
                        </m:e>
                        <m:sub>
                          <m:r>
                            <a:rPr lang="ru-RU" sz="28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ru-RU" sz="2800" dirty="0">
                  <a:ea typeface="Calibri"/>
                  <a:cs typeface="Times New Roman"/>
                </a:endParaRPr>
              </a:p>
              <a:p>
                <a:pPr marL="0" indent="0">
                  <a:buNone/>
                </a:pPr>
                <a:endParaRPr lang="ru-RU" sz="2800" b="1" dirty="0" smtClean="0">
                  <a:solidFill>
                    <a:srgbClr val="0000FF"/>
                  </a:solidFill>
                </a:endParaRPr>
              </a:p>
              <a:p>
                <a:pPr marL="0" indent="0">
                  <a:buNone/>
                </a:pPr>
                <a:r>
                  <a:rPr lang="ru-RU" sz="2800" b="1" dirty="0" smtClean="0">
                    <a:solidFill>
                      <a:srgbClr val="0000FF"/>
                    </a:solidFill>
                  </a:rPr>
                  <a:t>Пример.</a:t>
                </a:r>
                <a:r>
                  <a:rPr lang="ru-RU" sz="2800" dirty="0" smtClean="0"/>
                  <a:t> Процесс гибели и размножения представлен графом</a:t>
                </a:r>
              </a:p>
              <a:p>
                <a:pPr marL="0" indent="0">
                  <a:buNone/>
                </a:pPr>
                <a:endParaRPr lang="ru-RU" sz="2800" dirty="0"/>
              </a:p>
              <a:p>
                <a:pPr marL="0" indent="0">
                  <a:buNone/>
                </a:pPr>
                <a:endParaRPr lang="ru-RU" sz="2800" dirty="0" smtClean="0"/>
              </a:p>
              <a:p>
                <a:pPr marL="0" indent="0">
                  <a:buNone/>
                </a:pPr>
                <a:endParaRPr lang="ru-RU" sz="2800" dirty="0" smtClean="0"/>
              </a:p>
              <a:p>
                <a:pPr marL="0" indent="0">
                  <a:buNone/>
                </a:pPr>
                <a:r>
                  <a:rPr lang="ru-RU" sz="2800" dirty="0" smtClean="0"/>
                  <a:t>Найти предельные  вероятности состояний.</a:t>
                </a:r>
              </a:p>
              <a:p>
                <a:pPr marL="0" indent="0">
                  <a:buNone/>
                </a:pPr>
                <a:endParaRPr lang="ru-RU" dirty="0" smtClean="0"/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692696"/>
                <a:ext cx="8424936" cy="5760640"/>
              </a:xfrm>
              <a:blipFill rotWithShape="1">
                <a:blip r:embed="rId2"/>
                <a:stretch>
                  <a:fillRect l="-11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6486" y="4005064"/>
            <a:ext cx="3944892" cy="930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100146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/>
              <a:t>      Решение.</a:t>
            </a:r>
            <a:r>
              <a:rPr lang="ru-RU" dirty="0" smtClean="0"/>
              <a:t>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6" y="1340768"/>
            <a:ext cx="7690454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701445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29" y="980728"/>
            <a:ext cx="7567898" cy="4824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377605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140" y="908720"/>
            <a:ext cx="7779398" cy="4734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9331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663" y="257175"/>
            <a:ext cx="6924675" cy="634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822339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92696"/>
            <a:ext cx="7851527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284984"/>
            <a:ext cx="7793962" cy="2545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28209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25" y="620688"/>
            <a:ext cx="7524750" cy="538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001601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12" y="332656"/>
            <a:ext cx="8105775" cy="376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293096"/>
            <a:ext cx="8534400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441297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637" y="548680"/>
            <a:ext cx="6562725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356992"/>
            <a:ext cx="6762750" cy="261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311086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369219"/>
            <a:ext cx="7344816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 smtClean="0">
                <a:latin typeface="Arial"/>
                <a:ea typeface="Calibri"/>
                <a:cs typeface="Times New Roman"/>
              </a:rPr>
              <a:t>   С </a:t>
            </a:r>
            <a:r>
              <a:rPr lang="ru-RU" sz="3200" dirty="0">
                <a:latin typeface="Arial"/>
                <a:ea typeface="Calibri"/>
                <a:cs typeface="Times New Roman"/>
              </a:rPr>
              <a:t>вероятностью 0,04% от всего времени, возможно наступление состояния, когда оба компьютера перестанут функционировать и будут находиться на ремонте.</a:t>
            </a:r>
            <a:endParaRPr lang="ru-RU" sz="32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572666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588" y="548680"/>
            <a:ext cx="8124825" cy="4896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5445224"/>
            <a:ext cx="8094861" cy="948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04185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692696"/>
                <a:ext cx="8229600" cy="5433467"/>
              </a:xfrm>
            </p:spPr>
            <p:txBody>
              <a:bodyPr>
                <a:normAutofit lnSpcReduction="10000"/>
              </a:bodyPr>
              <a:lstStyle/>
              <a:p>
                <a:pPr marL="0" indent="0" algn="ctr">
                  <a:buNone/>
                </a:pPr>
                <a:r>
                  <a:rPr lang="ru-RU" b="1" dirty="0" smtClean="0">
                    <a:solidFill>
                      <a:srgbClr val="0000FF"/>
                    </a:solidFill>
                  </a:rPr>
                  <a:t>Вероятности переходов за </a:t>
                </a:r>
                <a:r>
                  <a:rPr lang="ru-RU" b="1" i="1" dirty="0">
                    <a:solidFill>
                      <a:srgbClr val="0000FF"/>
                    </a:solidFill>
                  </a:rPr>
                  <a:t>m</a:t>
                </a:r>
                <a:r>
                  <a:rPr lang="ru-RU" b="1" dirty="0">
                    <a:solidFill>
                      <a:srgbClr val="0000FF"/>
                    </a:solidFill>
                  </a:rPr>
                  <a:t> </a:t>
                </a:r>
                <a:r>
                  <a:rPr lang="ru-RU" b="1" dirty="0" smtClean="0">
                    <a:solidFill>
                      <a:srgbClr val="0000FF"/>
                    </a:solidFill>
                  </a:rPr>
                  <a:t>шагов.</a:t>
                </a:r>
              </a:p>
              <a:p>
                <a:pPr marL="0" indent="0">
                  <a:buNone/>
                </a:pPr>
                <a:r>
                  <a:rPr lang="ru-RU" dirty="0" smtClean="0"/>
                  <a:t>  Процесс </a:t>
                </a:r>
                <a:r>
                  <a:rPr lang="ru-RU" dirty="0"/>
                  <a:t>перехода за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𝑚</m:t>
                    </m:r>
                  </m:oMath>
                </a14:m>
                <a:r>
                  <a:rPr lang="ru-RU" dirty="0" smtClean="0"/>
                  <a:t> </a:t>
                </a:r>
                <a:r>
                  <a:rPr lang="ru-RU" dirty="0"/>
                  <a:t>шагов из состояния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в </a:t>
                </a:r>
                <a:r>
                  <a:rPr lang="ru-RU" dirty="0"/>
                  <a:t>состояние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может </a:t>
                </a:r>
                <a:r>
                  <a:rPr lang="ru-RU" dirty="0"/>
                  <a:t>быть представлен в виде следующих двух этапов: </a:t>
                </a:r>
                <a:endParaRPr lang="en-US" dirty="0" smtClean="0"/>
              </a:p>
              <a:p>
                <a:pPr>
                  <a:buFontTx/>
                  <a:buChar char="-"/>
                </a:pPr>
                <a:r>
                  <a:rPr lang="ru-RU" dirty="0" smtClean="0"/>
                  <a:t>сначала </a:t>
                </a:r>
                <a:r>
                  <a:rPr lang="ru-RU" dirty="0"/>
                  <a:t>переход за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𝑙</m:t>
                    </m:r>
                  </m:oMath>
                </a14:m>
                <a:r>
                  <a:rPr lang="ru-RU" dirty="0" smtClean="0"/>
                  <a:t> </a:t>
                </a:r>
                <a:r>
                  <a:rPr lang="ru-RU" dirty="0"/>
                  <a:t>шагов </a:t>
                </a:r>
                <a:r>
                  <a:rPr lang="ru-RU" dirty="0" smtClean="0"/>
                  <a:t>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1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≤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𝑙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≤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𝑚</m:t>
                    </m:r>
                  </m:oMath>
                </a14:m>
                <a:r>
                  <a:rPr lang="ru-RU" dirty="0" smtClean="0"/>
                  <a:t>) </a:t>
                </a:r>
                <a:r>
                  <a:rPr lang="ru-RU" dirty="0"/>
                  <a:t>в некоторое промежуточное состояние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b>
                    </m:sSub>
                    <m:r>
                      <a:rPr lang="en-US" b="0" i="0" smtClean="0">
                        <a:latin typeface="Cambria Math"/>
                      </a:rPr>
                      <m:t>;</m:t>
                    </m:r>
                  </m:oMath>
                </a14:m>
                <a:endParaRPr lang="en-US" b="0" dirty="0" smtClean="0"/>
              </a:p>
              <a:p>
                <a:pPr>
                  <a:buFontTx/>
                  <a:buChar char="-"/>
                </a:pPr>
                <a:r>
                  <a:rPr lang="ru-RU" dirty="0" smtClean="0"/>
                  <a:t>затем </a:t>
                </a:r>
                <a:r>
                  <a:rPr lang="ru-RU" dirty="0"/>
                  <a:t>переход за </a:t>
                </a:r>
                <a:r>
                  <a:rPr lang="ru-RU" dirty="0" smtClean="0"/>
                  <a:t>оставшихся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𝑚</m:t>
                    </m:r>
                    <m:r>
                      <a:rPr lang="en-US" b="0" i="1" smtClean="0">
                        <a:latin typeface="Cambria Math"/>
                      </a:rPr>
                      <m:t>−</m:t>
                    </m:r>
                    <m:r>
                      <a:rPr lang="en-US" b="0" i="1" smtClean="0">
                        <a:latin typeface="Cambria Math"/>
                      </a:rPr>
                      <m:t>𝑙</m:t>
                    </m:r>
                  </m:oMath>
                </a14:m>
                <a:r>
                  <a:rPr lang="ru-RU" dirty="0"/>
                  <a:t> шагов в состояние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prstClr val="black"/>
                    </a:solidFill>
                  </a:rPr>
                  <a:t> </a:t>
                </a:r>
                <a:r>
                  <a:rPr lang="ru-RU" dirty="0"/>
                  <a:t>. </a:t>
                </a:r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   </a:t>
                </a:r>
                <a:r>
                  <a:rPr lang="ru-RU" dirty="0" smtClean="0"/>
                  <a:t>Для </a:t>
                </a:r>
                <a:r>
                  <a:rPr lang="ru-RU" dirty="0"/>
                  <a:t>вычисления вероятностей переходов за </a:t>
                </a:r>
                <a:r>
                  <a:rPr lang="ru-RU" i="1" dirty="0"/>
                  <a:t>m</a:t>
                </a:r>
                <a:r>
                  <a:rPr lang="ru-RU" dirty="0"/>
                  <a:t> шагов служит </a:t>
                </a:r>
                <a:r>
                  <a:rPr lang="ru-RU" i="1" dirty="0"/>
                  <a:t>равенство Маркова </a:t>
                </a:r>
                <a:endParaRPr lang="ru-RU" i="1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692696"/>
                <a:ext cx="8229600" cy="5433467"/>
              </a:xfrm>
              <a:blipFill rotWithShape="1">
                <a:blip r:embed="rId2"/>
                <a:stretch>
                  <a:fillRect l="-1926" t="-2357" r="-170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83938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932656"/>
            <a:ext cx="78105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6701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28" y="1340768"/>
            <a:ext cx="7922428" cy="3424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371619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896</TotalTime>
  <Words>1350</Words>
  <Application>Microsoft Office PowerPoint</Application>
  <PresentationFormat>Экран (4:3)</PresentationFormat>
  <Paragraphs>117</Paragraphs>
  <Slides>52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52</vt:i4>
      </vt:variant>
    </vt:vector>
  </HeadingPairs>
  <TitlesOfParts>
    <vt:vector size="53" baseType="lpstr">
      <vt:lpstr>Тема Office</vt:lpstr>
      <vt:lpstr>3.1.6. Марковские цепи с конечным числом состояний и дискретным временем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3.1.7. Марковский процесс гибели и размножения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4. Марковские цепи с конечным числом состояний и дискретным временем</dc:title>
  <dc:creator>Каныгин</dc:creator>
  <cp:lastModifiedBy>Каныгин</cp:lastModifiedBy>
  <cp:revision>78</cp:revision>
  <dcterms:created xsi:type="dcterms:W3CDTF">2018-01-12T19:05:24Z</dcterms:created>
  <dcterms:modified xsi:type="dcterms:W3CDTF">2019-04-23T19:07:34Z</dcterms:modified>
</cp:coreProperties>
</file>