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6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5" r:id="rId27"/>
    <p:sldId id="283" r:id="rId28"/>
    <p:sldId id="284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422CF-96EF-4488-B344-1A071E3121C2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21767A4C-A06D-4D0A-9601-94C31DD16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407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422CF-96EF-4488-B344-1A071E3121C2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21767A4C-A06D-4D0A-9601-94C31DD16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020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422CF-96EF-4488-B344-1A071E3121C2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21767A4C-A06D-4D0A-9601-94C31DD16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77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422CF-96EF-4488-B344-1A071E3121C2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21767A4C-A06D-4D0A-9601-94C31DD16BC6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025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422CF-96EF-4488-B344-1A071E3121C2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21767A4C-A06D-4D0A-9601-94C31DD16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556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422CF-96EF-4488-B344-1A071E3121C2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7A4C-A06D-4D0A-9601-94C31DD16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541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422CF-96EF-4488-B344-1A071E3121C2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7A4C-A06D-4D0A-9601-94C31DD16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2402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422CF-96EF-4488-B344-1A071E3121C2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7A4C-A06D-4D0A-9601-94C31DD16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2650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57C422CF-96EF-4488-B344-1A071E3121C2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21767A4C-A06D-4D0A-9601-94C31DD16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183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422CF-96EF-4488-B344-1A071E3121C2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7A4C-A06D-4D0A-9601-94C31DD16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557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422CF-96EF-4488-B344-1A071E3121C2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21767A4C-A06D-4D0A-9601-94C31DD16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592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422CF-96EF-4488-B344-1A071E3121C2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7A4C-A06D-4D0A-9601-94C31DD16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44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422CF-96EF-4488-B344-1A071E3121C2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7A4C-A06D-4D0A-9601-94C31DD16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790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422CF-96EF-4488-B344-1A071E3121C2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7A4C-A06D-4D0A-9601-94C31DD16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075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422CF-96EF-4488-B344-1A071E3121C2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7A4C-A06D-4D0A-9601-94C31DD16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137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422CF-96EF-4488-B344-1A071E3121C2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7A4C-A06D-4D0A-9601-94C31DD16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42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422CF-96EF-4488-B344-1A071E3121C2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7A4C-A06D-4D0A-9601-94C31DD16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530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422CF-96EF-4488-B344-1A071E3121C2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67A4C-A06D-4D0A-9601-94C31DD16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251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872" r:id="rId16"/>
    <p:sldLayoutId id="214748387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/index.php?title=Node_(UML)&amp;action=edit&amp;redlink=1" TargetMode="External"/><Relationship Id="rId2" Type="http://schemas.openxmlformats.org/officeDocument/2006/relationships/hyperlink" Target="https://ru.wikipedia.org/wiki/U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RMI" TargetMode="External"/><Relationship Id="rId5" Type="http://schemas.openxmlformats.org/officeDocument/2006/relationships/hyperlink" Target="https://ru.wikipedia.org/wiki/REST" TargetMode="External"/><Relationship Id="rId4" Type="http://schemas.openxmlformats.org/officeDocument/2006/relationships/hyperlink" Target="https://ru.wikipedia.org/wiki/JDBC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4%D0%B8%D0%B0%D0%B3%D1%80%D0%B0%D0%BC%D0%BC%D0%B0_%D0%BA%D0%BB%D0%B0%D1%81%D1%81%D0%BE%D0%B2" TargetMode="External"/><Relationship Id="rId2" Type="http://schemas.openxmlformats.org/officeDocument/2006/relationships/hyperlink" Target="https://ru.wikipedia.org/wiki/U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0%D0%BA%D0%B5%D1%82_(UML)" TargetMode="External"/><Relationship Id="rId2" Type="http://schemas.openxmlformats.org/officeDocument/2006/relationships/hyperlink" Target="https://ru.wikipedia.org/wiki/U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/index.php?title=%D0%94%D0%B5%D1%8F%D1%82%D0%B5%D0%BB%D1%8C%D0%BD%D0%BE%D1%81%D1%82%D1%8C_(UML)&amp;action=edit&amp;redlink=1" TargetMode="External"/><Relationship Id="rId2" Type="http://schemas.openxmlformats.org/officeDocument/2006/relationships/hyperlink" Target="https://ru.wikipedia.org/wiki/%D0%94%D0%B8%D0%B0%D0%B3%D1%80%D0%B0%D0%BC%D0%BC%D0%B0_%D0%B4%D0%B5%D1%8F%D1%82%D0%B5%D0%BB%D1%8C%D0%BD%D0%BE%D1%81%D1%82%D0%B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/index.php?title=%D0%94%D0%B5%D0%B9%D1%81%D1%82%D0%B2%D0%B8%D0%B5_(UML)&amp;action=edit&amp;redlink=1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1%D0%B8%D0%B7%D0%BD%D0%B5%D1%81-%D0%BF%D1%80%D0%BE%D1%86%D0%B5%D1%81%D1%81" TargetMode="External"/><Relationship Id="rId2" Type="http://schemas.openxmlformats.org/officeDocument/2006/relationships/hyperlink" Target="https://ru.wikipedia.org/wiki/%D0%94%D0%B8%D0%B0%D0%B3%D1%80%D0%B0%D0%BC%D0%BC%D0%B0_%D1%81%D0%BE%D1%81%D1%82%D0%BE%D1%8F%D0%BD%D0%B8%D0%B9_(%D1%82%D0%B5%D0%BE%D1%80%D0%B8%D1%8F_%D0%B0%D0%B2%D1%82%D0%BE%D0%BC%D0%B0%D1%82%D0%BE%D0%B2)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E%D1%85%D1%80%D0%B0%D0%BD%D0%B0_(%D0%BF%D1%80%D0%BE%D0%B3%D1%80%D0%B0%D0%BC%D0%BC%D0%B8%D1%80%D0%BE%D0%B2%D0%B0%D0%BD%D0%B8%D0%B5)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8%D1%81%D1%82%D0%B5%D0%BC%D0%BD%D0%BE%D0%B5_%D0%BF%D1%80%D0%BE%D0%B5%D0%BA%D1%82%D0%B8%D1%80%D0%BE%D0%B2%D0%B0%D0%BD%D0%B8%D0%B5" TargetMode="External"/><Relationship Id="rId13" Type="http://schemas.openxmlformats.org/officeDocument/2006/relationships/hyperlink" Target="https://ru.wikipedia.org/wiki/%D0%9A%D0%BE%D0%B4%D0%BE%D0%B3%D0%B5%D0%BD%D0%B5%D1%80%D0%B0%D1%86%D0%B8%D1%8F" TargetMode="External"/><Relationship Id="rId3" Type="http://schemas.openxmlformats.org/officeDocument/2006/relationships/hyperlink" Target="https://ru.wikipedia.org/wiki/%D0%92%D0%B8%D0%B7%D1%83%D0%B0%D0%BB%D0%B8%D0%B7%D0%B0%D1%86%D0%B8%D1%8F" TargetMode="External"/><Relationship Id="rId7" Type="http://schemas.openxmlformats.org/officeDocument/2006/relationships/hyperlink" Target="https://ru.wikipedia.org/wiki/%D0%91%D0%B8%D0%B7%D0%BD%D0%B5%D1%81-%D0%BF%D1%80%D0%BE%D1%86%D0%B5%D1%81%D1%81" TargetMode="External"/><Relationship Id="rId12" Type="http://schemas.openxmlformats.org/officeDocument/2006/relationships/hyperlink" Target="https://ru.wikipedia.org/wiki/%D0%A1%D0%B8%D1%81%D1%82%D0%B5%D0%BC%D0%B0" TargetMode="External"/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C%D0%BE%D0%B4%D0%B5%D0%BB%D0%B8%D1%80%D0%BE%D0%B2%D0%B0%D0%BD%D0%B8%D0%B5" TargetMode="External"/><Relationship Id="rId11" Type="http://schemas.openxmlformats.org/officeDocument/2006/relationships/hyperlink" Target="https://ru.wikipedia.org/wiki/%D0%90%D0%B1%D1%81%D1%82%D1%80%D0%B0%D0%BA%D1%82%D0%BD%D0%B0%D1%8F_%D0%BC%D0%BE%D0%B4%D0%B5%D0%BB%D1%8C" TargetMode="External"/><Relationship Id="rId5" Type="http://schemas.openxmlformats.org/officeDocument/2006/relationships/hyperlink" Target="https://ru.wikipedia.org/wiki/%D0%A0%D0%B0%D0%B7%D1%80%D0%B0%D0%B1%D0%BE%D1%82%D0%BA%D0%B0_%D0%BF%D1%80%D0%BE%D0%B3%D1%80%D0%B0%D0%BC%D0%BC%D0%BD%D0%BE%D0%B3%D0%BE_%D0%BE%D0%B1%D0%B5%D1%81%D0%BF%D0%B5%D1%87%D0%B5%D0%BD%D0%B8%D1%8F" TargetMode="External"/><Relationship Id="rId10" Type="http://schemas.openxmlformats.org/officeDocument/2006/relationships/hyperlink" Target="https://ru.wikipedia.org/wiki/%D0%9E%D1%82%D0%BA%D1%80%D1%8B%D1%82%D1%8B%D0%B9_%D1%81%D1%82%D0%B0%D0%BD%D0%B4%D0%B0%D1%80%D1%82" TargetMode="External"/><Relationship Id="rId4" Type="http://schemas.openxmlformats.org/officeDocument/2006/relationships/hyperlink" Target="https://ru.wikipedia.org/w/index.php?title=%D0%9E%D0%B1%D1%8A%D0%B5%D0%BA%D1%82%D0%BD%D0%BE%D0%B5_%D0%BC%D0%BE%D0%B4%D0%B5%D0%BB%D0%B8%D1%80%D0%BE%D0%B2%D0%B0%D0%BD%D0%B8%D0%B5&amp;action=edit&amp;redlink=1" TargetMode="External"/><Relationship Id="rId9" Type="http://schemas.openxmlformats.org/officeDocument/2006/relationships/hyperlink" Target="https://ru.wikipedia.org/wiki/%D0%9E%D1%80%D0%B3%D0%B0%D0%BD%D0%B8%D0%B7%D0%B0%D1%86%D0%B8%D0%BE%D0%BD%D0%BD%D0%B0%D1%8F_%D1%81%D1%82%D1%80%D1%83%D0%BA%D1%82%D1%83%D1%80%D0%B0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1%80%D0%BE%D0%B3%D1%80%D0%B0%D0%BC%D0%BC%D0%B0_(%D0%BA%D0%BE%D0%BC%D0%BF%D1%8C%D1%8E%D1%82%D0%B5%D1%80)" TargetMode="External"/><Relationship Id="rId3" Type="http://schemas.openxmlformats.org/officeDocument/2006/relationships/hyperlink" Target="https://ru.wikipedia.org/wiki/%D0%90%D0%BA%D1%82%D0%BE%D1%80_(UML)" TargetMode="External"/><Relationship Id="rId7" Type="http://schemas.openxmlformats.org/officeDocument/2006/relationships/hyperlink" Target="https://ru.wikipedia.org/wiki/%D0%9F%D1%80%D0%BE%D0%B3%D1%80%D0%B0%D0%BC%D0%BC%D0%B8%D1%81%D1%82" TargetMode="External"/><Relationship Id="rId2" Type="http://schemas.openxmlformats.org/officeDocument/2006/relationships/hyperlink" Target="https://ru.wikipedia.org/wiki/U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A%D0%BE%D0%BD%D0%B5%D1%87%D0%BD%D1%8B%D0%B9_%D0%BF%D0%BE%D0%BB%D1%8C%D0%B7%D0%BE%D0%B2%D0%B0%D1%82%D0%B5%D0%BB%D1%8C" TargetMode="External"/><Relationship Id="rId5" Type="http://schemas.openxmlformats.org/officeDocument/2006/relationships/hyperlink" Target="https://ru.wikipedia.org/wiki/%D0%97%D0%B0%D0%BA%D0%B0%D0%B7%D1%87%D0%B8%D0%BA" TargetMode="External"/><Relationship Id="rId4" Type="http://schemas.openxmlformats.org/officeDocument/2006/relationships/hyperlink" Target="https://ru.wikipedia.org/wiki/%D0%9F%D1%80%D0%B5%D1%86%D0%B5%D0%B4%D0%B5%D0%BD%D1%82_(UML)" TargetMode="External"/><Relationship Id="rId9" Type="http://schemas.openxmlformats.org/officeDocument/2006/relationships/hyperlink" Target="https://ru.wikipedia.org/wiki/%D0%A1%D0%B8%D1%81%D1%82%D0%B5%D0%BC%D0%BD%D1%8B%D0%B9_%D0%B0%D0%BD%D0%B0%D0%BB%D0%B8%D1%82%D0%B8%D0%BA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2%D1%80%D0%B5%D0%BC%D1%8F" TargetMode="External"/><Relationship Id="rId3" Type="http://schemas.openxmlformats.org/officeDocument/2006/relationships/hyperlink" Target="https://ru.wikipedia.org/wiki/%D0%94%D0%B8%D0%B0%D0%B3%D1%80%D0%B0%D0%BC%D0%BC%D0%B0_(UML)" TargetMode="External"/><Relationship Id="rId7" Type="http://schemas.openxmlformats.org/officeDocument/2006/relationships/hyperlink" Target="https://ru.wikipedia.org/wiki/%D0%9E%D0%B1%D1%8A%D0%B5%D0%BA%D1%82_(%D0%BF%D1%80%D0%BE%D0%B3%D1%80%D0%B0%D0%BC%D0%BC%D0%B8%D1%80%D0%BE%D0%B2%D0%B0%D0%BD%D0%B8%D0%B5)" TargetMode="External"/><Relationship Id="rId2" Type="http://schemas.openxmlformats.org/officeDocument/2006/relationships/hyperlink" Target="https://ru.wikipedia.org/wiki/U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E%D1%82%D0%BD%D0%BE%D1%88%D0%B5%D0%BD%D0%B8%D0%B5_(%D1%80%D0%B5%D0%BB%D1%8F%D1%86%D0%B8%D0%BE%D0%BD%D0%BD%D0%B0%D1%8F_%D0%BC%D0%BE%D0%B4%D0%B5%D0%BB%D1%8C)" TargetMode="External"/><Relationship Id="rId5" Type="http://schemas.openxmlformats.org/officeDocument/2006/relationships/hyperlink" Target="https://ru.wikipedia.org/wiki/%D0%94%D0%B8%D0%B0%D0%B3%D1%80%D0%B0%D0%BC%D0%BC%D0%B0_%D0%BF%D0%BE%D1%81%D0%BB%D0%B5%D0%B4%D0%BE%D0%B2%D0%B0%D1%82%D0%B5%D0%BB%D1%8C%D0%BD%D0%BE%D1%81%D1%82%D0%B8" TargetMode="External"/><Relationship Id="rId10" Type="http://schemas.openxmlformats.org/officeDocument/2006/relationships/hyperlink" Target="https://ru.wikipedia.org/wiki/%D0%94%D0%B8%D0%B0%D0%B3%D1%80%D0%B0%D0%BC%D0%BC%D0%B0_%D0%BE%D0%B1%D1%8A%D0%B5%D0%BA%D1%82%D0%BE%D0%B2" TargetMode="External"/><Relationship Id="rId4" Type="http://schemas.openxmlformats.org/officeDocument/2006/relationships/hyperlink" Target="https://ru.wikipedia.org/wiki/%D0%92%D0%B7%D0%B0%D0%B8%D0%BC%D0%BE%D0%B4%D0%B5%D0%B9%D1%81%D1%82%D0%B2%D0%B8%D0%B5" TargetMode="External"/><Relationship Id="rId9" Type="http://schemas.openxmlformats.org/officeDocument/2006/relationships/hyperlink" Target="https://ru.wikipedia.org/wiki/%D0%A0%D0%B0%D0%B7%D0%BC%D0%B5%D1%80%D0%BD%D0%BE%D1%81%D1%82%D1%8C_%D0%BF%D1%80%D0%BE%D1%81%D1%82%D1%80%D0%B0%D0%BD%D1%81%D1%82%D0%B2%D0%B0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UML" TargetMode="External"/><Relationship Id="rId2" Type="http://schemas.openxmlformats.org/officeDocument/2006/relationships/hyperlink" Target="https://ru.wikipedia.org/wiki/%D0%94%D0%B8%D0%B0%D0%B3%D1%80%D0%B0%D0%BC%D0%BC%D0%B0_%D0%B4%D0%B5%D1%8F%D1%82%D0%B5%D0%BB%D1%8C%D0%BD%D0%BE%D1%81%D1%82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4%D0%B8%D0%B0%D0%B3%D1%80%D0%B0%D0%BC%D0%BC%D0%B0_%D0%BA%D0%BE%D0%BC%D0%BC%D1%83%D0%BD%D0%B8%D0%BA%D0%B0%D1%86%D0%B8%D0%B8" TargetMode="External"/><Relationship Id="rId5" Type="http://schemas.openxmlformats.org/officeDocument/2006/relationships/hyperlink" Target="https://ru.wikipedia.org/wiki/%D0%94%D0%B8%D0%B0%D0%B3%D1%80%D0%B0%D0%BC%D0%BC%D0%B0_(UML)" TargetMode="External"/><Relationship Id="rId4" Type="http://schemas.openxmlformats.org/officeDocument/2006/relationships/hyperlink" Target="https://ru.wikipedia.org/wiki/%D0%94%D0%B8%D0%B0%D0%B3%D1%80%D0%B0%D0%BC%D0%BC%D0%B0_%D0%BF%D0%BE%D1%81%D0%BB%D0%B5%D0%B4%D0%BE%D0%B2%D0%B0%D1%82%D0%B5%D0%BB%D1%8C%D0%BD%D0%BE%D1%81%D1%82%D0%B8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1%80%D0%B5%D1%86%D0%B5%D0%B4%D0%B5%D0%BD%D1%82_(UML)" TargetMode="External"/><Relationship Id="rId2" Type="http://schemas.openxmlformats.org/officeDocument/2006/relationships/hyperlink" Target="https://ru.wikipedia.org/wiki/%D0%94%D0%B8%D0%B0%D0%B3%D1%80%D0%B0%D0%BC%D0%BC%D0%B0_(UML)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E%D0%B1%D1%8A%D0%B5%D0%BA%D1%82_(%D0%BF%D1%80%D0%BE%D0%B3%D1%80%D0%B0%D0%BC%D0%BC%D0%B8%D1%80%D0%BE%D0%B2%D0%B0%D0%BD%D0%B8%D0%B5)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Smalltalk" TargetMode="External"/><Relationship Id="rId2" Type="http://schemas.openxmlformats.org/officeDocument/2006/relationships/hyperlink" Target="https://ru.wikipedia.org/wiki/Simula_6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Booch_method" TargetMode="External"/><Relationship Id="rId5" Type="http://schemas.openxmlformats.org/officeDocument/2006/relationships/hyperlink" Target="https://ru.wikipedia.org/wiki/C++" TargetMode="External"/><Relationship Id="rId4" Type="http://schemas.openxmlformats.org/officeDocument/2006/relationships/hyperlink" Target="https://ru.wikipedia.org/wiki/Objective_C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4%D0%B8%D0%B0%D0%B3%D1%80%D0%B0%D0%BC%D0%BC%D0%B0_(UML)" TargetMode="External"/><Relationship Id="rId13" Type="http://schemas.openxmlformats.org/officeDocument/2006/relationships/hyperlink" Target="https://ru.wikipedia.org/wiki/%D0%94%D0%B8%D0%B0%D0%B3%D1%80%D0%B0%D0%BC%D0%BC%D0%B0_%D0%BF%D0%BE%D1%81%D0%BB%D0%B5%D0%B4%D0%BE%D0%B2%D0%B0%D1%82%D0%B5%D0%BB%D1%8C%D0%BD%D0%BE%D1%81%D1%82%D0%B8" TargetMode="External"/><Relationship Id="rId3" Type="http://schemas.openxmlformats.org/officeDocument/2006/relationships/hyperlink" Target="https://ru.wikipedia.org/wiki/%D0%94%D0%B8%D0%B0%D0%B3%D1%80%D0%B0%D0%BC%D0%BC%D0%B0_%D0%BA%D0%BE%D0%BC%D0%BF%D0%BE%D0%BD%D0%B5%D0%BD%D1%82%D0%BE%D0%B2" TargetMode="External"/><Relationship Id="rId7" Type="http://schemas.openxmlformats.org/officeDocument/2006/relationships/hyperlink" Target="https://ru.wikipedia.org/wiki/%D0%94%D0%B8%D0%B0%D0%B3%D1%80%D0%B0%D0%BC%D0%BC%D0%B0_%D0%BF%D0%B0%D0%BA%D0%B5%D1%82%D0%BE%D0%B2" TargetMode="External"/><Relationship Id="rId12" Type="http://schemas.openxmlformats.org/officeDocument/2006/relationships/hyperlink" Target="https://ru.wikipedia.org/wiki/%D0%94%D0%B8%D0%B0%D0%B3%D1%80%D0%B0%D0%BC%D0%BC%D0%B0_%D0%BA%D0%BE%D0%BC%D0%BC%D1%83%D0%BD%D0%B8%D0%BA%D0%B0%D1%86%D0%B8%D0%B8" TargetMode="External"/><Relationship Id="rId2" Type="http://schemas.openxmlformats.org/officeDocument/2006/relationships/hyperlink" Target="https://ru.wikipedia.org/wiki/%D0%94%D0%B8%D0%B0%D0%B3%D1%80%D0%B0%D0%BC%D0%BC%D0%B0_%D0%BA%D0%BB%D0%B0%D1%81%D1%81%D0%BE%D0%B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4%D0%B8%D0%B0%D0%B3%D1%80%D0%B0%D0%BC%D0%BC%D0%B0_%D0%BE%D0%B1%D1%8A%D0%B5%D0%BA%D1%82%D0%BE%D0%B2" TargetMode="External"/><Relationship Id="rId11" Type="http://schemas.openxmlformats.org/officeDocument/2006/relationships/hyperlink" Target="https://ru.wikipedia.org/wiki/%D0%94%D0%B8%D0%B0%D0%B3%D1%80%D0%B0%D0%BC%D0%BC%D0%B0_%D0%BF%D1%80%D0%B5%D1%86%D0%B5%D0%B4%D0%B5%D0%BD%D1%82%D0%BE%D0%B2" TargetMode="External"/><Relationship Id="rId5" Type="http://schemas.openxmlformats.org/officeDocument/2006/relationships/hyperlink" Target="https://ru.wikipedia.org/wiki/%D0%94%D0%B8%D0%B0%D0%B3%D1%80%D0%B0%D0%BC%D0%BC%D0%B0_%D1%80%D0%B0%D0%B7%D0%B2%D1%91%D1%80%D1%82%D1%8B%D0%B2%D0%B0%D0%BD%D0%B8%D1%8F" TargetMode="External"/><Relationship Id="rId10" Type="http://schemas.openxmlformats.org/officeDocument/2006/relationships/hyperlink" Target="https://ru.wikipedia.org/wiki/%D0%94%D0%B8%D0%B0%D0%B3%D1%80%D0%B0%D0%BC%D0%BC%D0%B0_%D1%81%D0%BE%D1%81%D1%82%D0%BE%D1%8F%D0%BD%D0%B8%D0%B9_(UML)" TargetMode="External"/><Relationship Id="rId4" Type="http://schemas.openxmlformats.org/officeDocument/2006/relationships/hyperlink" Target="https://ru.wikipedia.org/wiki/%D0%94%D0%B8%D0%B0%D0%B3%D1%80%D0%B0%D0%BC%D0%BC%D0%B0_%D0%BA%D0%BE%D0%BC%D0%BF%D0%BE%D0%B7%D0%B8%D1%82%D0%BD%D0%BE%D0%B9_%D1%81%D1%82%D1%80%D1%83%D0%BA%D1%82%D1%83%D1%80%D1%8B" TargetMode="External"/><Relationship Id="rId9" Type="http://schemas.openxmlformats.org/officeDocument/2006/relationships/hyperlink" Target="https://ru.wikipedia.org/wiki/%D0%94%D0%B8%D0%B0%D0%B3%D1%80%D0%B0%D0%BC%D0%BC%D0%B0_%D0%B4%D0%B5%D1%8F%D1%82%D0%B5%D0%BB%D1%8C%D0%BD%D0%BE%D1%81%D1%82%D0%B8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4%D0%B8%D0%B0%D0%B3%D1%80%D0%B0%D0%BC%D0%BC%D0%B0_%D0%BA%D0%BB%D0%B0%D1%81%D1%81%D0%BE%D0%B2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4%D0%B8%D0%B0%D0%B3%D1%80%D0%B0%D0%BC%D0%BC%D0%B0" TargetMode="External"/><Relationship Id="rId2" Type="http://schemas.openxmlformats.org/officeDocument/2006/relationships/hyperlink" Target="https://ru.wikipedia.org/wiki/U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98%D0%BD%D1%82%D0%B5%D1%80%D1%84%D0%B5%D0%B9%D1%81" TargetMode="External"/><Relationship Id="rId4" Type="http://schemas.openxmlformats.org/officeDocument/2006/relationships/hyperlink" Target="https://ru.wikipedia.org/w/index.php?title=%D0%9A%D0%BE%D0%BC%D0%BF%D0%BE%D0%BD%D0%B5%D0%BD%D1%82_(UML)&amp;action=edit&amp;redlink=1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D%D0%BB%D0%B5%D0%BC%D0%B5%D0%BD%D1%82_%D0%BC%D0%BD%D0%BE%D0%B6%D0%B5%D1%81%D1%82%D0%B2%D0%B0" TargetMode="External"/><Relationship Id="rId2" Type="http://schemas.openxmlformats.org/officeDocument/2006/relationships/hyperlink" Target="https://ru.wikipedia.org/wiki/%D0%94%D0%B8%D0%B0%D0%B3%D1%80%D0%B0%D0%BC%D0%BC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4%D0%B8%D0%B0%D0%B3%D1%80%D0%B0%D0%BC%D0%BC%D0%B0_%D0%BA%D0%BB%D0%B0%D1%81%D1%81%D0%BE%D0%B2" TargetMode="External"/><Relationship Id="rId5" Type="http://schemas.openxmlformats.org/officeDocument/2006/relationships/hyperlink" Target="https://ru.wikipedia.org/wiki/%D0%A8%D0%B0%D0%B1%D0%BB%D0%BE%D0%BD%D1%8B_%D0%BF%D1%80%D0%BE%D0%B5%D0%BA%D1%82%D0%B8%D1%80%D0%BE%D0%B2%D0%B0%D0%BD%D0%B8%D1%8F" TargetMode="External"/><Relationship Id="rId4" Type="http://schemas.openxmlformats.org/officeDocument/2006/relationships/hyperlink" Target="https://ru.wikipedia.org/wiki/%D0%9A%D0%BB%D0%B0%D1%81%D1%8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98071" y="2770909"/>
            <a:ext cx="8243455" cy="1122219"/>
          </a:xfrm>
        </p:spPr>
        <p:txBody>
          <a:bodyPr/>
          <a:lstStyle/>
          <a:p>
            <a:r>
              <a:rPr lang="ru-RU" dirty="0" smtClean="0"/>
              <a:t>Основы </a:t>
            </a:r>
            <a:r>
              <a:rPr lang="en-US" dirty="0" smtClean="0"/>
              <a:t>UML-</a:t>
            </a:r>
            <a:r>
              <a:rPr lang="ru-RU" dirty="0" smtClean="0"/>
              <a:t>диаграмм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250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10680406" cy="1080938"/>
          </a:xfrm>
        </p:spPr>
        <p:txBody>
          <a:bodyPr/>
          <a:lstStyle/>
          <a:p>
            <a:pPr algn="ctr"/>
            <a:r>
              <a:rPr lang="ru-RU" dirty="0" smtClean="0"/>
              <a:t>Диаграмма композитной структуры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673" y="2142836"/>
            <a:ext cx="8132619" cy="4396510"/>
          </a:xfrm>
        </p:spPr>
      </p:pic>
    </p:spTree>
    <p:extLst>
      <p:ext uri="{BB962C8B-B14F-4D97-AF65-F5344CB8AC3E}">
        <p14:creationId xmlns:p14="http://schemas.microsoft.com/office/powerpoint/2010/main" val="394253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10791243" cy="1080938"/>
          </a:xfrm>
        </p:spPr>
        <p:txBody>
          <a:bodyPr/>
          <a:lstStyle/>
          <a:p>
            <a:pPr algn="ctr"/>
            <a:r>
              <a:rPr lang="ru-RU" dirty="0" smtClean="0"/>
              <a:t>Диаграмма развертывания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9382" y="2059782"/>
            <a:ext cx="11513127" cy="454883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600" b="1" dirty="0" err="1"/>
              <a:t>Диагра́мма</a:t>
            </a:r>
            <a:r>
              <a:rPr lang="ru-RU" sz="2600" b="1" dirty="0"/>
              <a:t> развёртывания</a:t>
            </a:r>
            <a:r>
              <a:rPr lang="ru-RU" sz="2600" dirty="0"/>
              <a:t> </a:t>
            </a:r>
            <a:r>
              <a:rPr lang="ru-RU" sz="2600" dirty="0" smtClean="0"/>
              <a:t>(</a:t>
            </a:r>
            <a:r>
              <a:rPr lang="ru-RU" sz="2600" dirty="0"/>
              <a:t> </a:t>
            </a:r>
            <a:r>
              <a:rPr lang="ru-RU" sz="2600" i="1" dirty="0" err="1"/>
              <a:t>Deployment</a:t>
            </a:r>
            <a:r>
              <a:rPr lang="ru-RU" sz="2600" i="1" dirty="0"/>
              <a:t> </a:t>
            </a:r>
            <a:r>
              <a:rPr lang="ru-RU" sz="2600" i="1" dirty="0" err="1"/>
              <a:t>diagram</a:t>
            </a:r>
            <a:r>
              <a:rPr lang="ru-RU" sz="2600" dirty="0"/>
              <a:t>) в </a:t>
            </a:r>
            <a:r>
              <a:rPr lang="ru-RU" sz="2600" dirty="0">
                <a:hlinkClick r:id="rId2" tooltip="UML"/>
              </a:rPr>
              <a:t>UML</a:t>
            </a:r>
            <a:r>
              <a:rPr lang="ru-RU" sz="2600" dirty="0"/>
              <a:t> моделирует </a:t>
            </a:r>
            <a:r>
              <a:rPr lang="ru-RU" sz="2600" i="1" dirty="0"/>
              <a:t>физическое</a:t>
            </a:r>
            <a:r>
              <a:rPr lang="ru-RU" sz="2600" dirty="0"/>
              <a:t> развертывание артефактов на </a:t>
            </a:r>
            <a:r>
              <a:rPr lang="ru-RU" sz="2600" dirty="0">
                <a:hlinkClick r:id="rId3" tooltip="Node (UML) (страница отсутствует)"/>
              </a:rPr>
              <a:t>узлах</a:t>
            </a:r>
            <a:r>
              <a:rPr lang="ru-RU" sz="2600" dirty="0" smtClean="0"/>
              <a:t>. </a:t>
            </a:r>
            <a:r>
              <a:rPr lang="ru-RU" sz="2600" dirty="0"/>
              <a:t>Например, чтобы описать веб-сайт, диаграмма развертывания должна показывать, какие аппаратные компоненты («узлы») существуют (например, веб-сервер, сервер базы данных, сервер приложения), какие программные компоненты («артефакты») работают на каждом узле (например, веб-приложение, база данных), и как различные части этого комплекса соединяются друг с другом (например, </a:t>
            </a:r>
            <a:r>
              <a:rPr lang="ru-RU" sz="2600" dirty="0">
                <a:hlinkClick r:id="rId4" tooltip="JDBC"/>
              </a:rPr>
              <a:t>JDBC</a:t>
            </a:r>
            <a:r>
              <a:rPr lang="ru-RU" sz="2600" dirty="0"/>
              <a:t>, </a:t>
            </a:r>
            <a:r>
              <a:rPr lang="ru-RU" sz="2600" dirty="0">
                <a:hlinkClick r:id="rId5" tooltip="REST"/>
              </a:rPr>
              <a:t>REST</a:t>
            </a:r>
            <a:r>
              <a:rPr lang="ru-RU" sz="2600" dirty="0"/>
              <a:t>, </a:t>
            </a:r>
            <a:r>
              <a:rPr lang="ru-RU" sz="2600" dirty="0">
                <a:hlinkClick r:id="rId6" tooltip="RMI"/>
              </a:rPr>
              <a:t>RMI</a:t>
            </a:r>
            <a:r>
              <a:rPr lang="ru-RU" sz="2600" dirty="0"/>
              <a:t>). </a:t>
            </a:r>
          </a:p>
          <a:p>
            <a:pPr marL="0" indent="0">
              <a:buNone/>
            </a:pPr>
            <a:r>
              <a:rPr lang="ru-RU" sz="2600" dirty="0"/>
              <a:t>Узлы представляются как прямоугольные параллелепипеды с артефактами, расположенными в них, изображёнными в виде прямоугольников. Узлы могут иметь </a:t>
            </a:r>
            <a:r>
              <a:rPr lang="ru-RU" sz="2600" dirty="0" err="1"/>
              <a:t>подузлы</a:t>
            </a:r>
            <a:r>
              <a:rPr lang="ru-RU" sz="2600" dirty="0"/>
              <a:t>, которые представляются как вложенные прямоугольные параллелепипеды. Один узел диаграммы развертывания может концептуально представлять множество физических узлов, таких как кластер серверов баз данных. </a:t>
            </a:r>
            <a:endParaRPr lang="ru-RU" sz="2600" dirty="0" smtClean="0"/>
          </a:p>
          <a:p>
            <a:pPr marL="0" indent="0">
              <a:buNone/>
            </a:pPr>
            <a:endParaRPr lang="ru-RU" sz="2600" dirty="0"/>
          </a:p>
          <a:p>
            <a:pPr marL="0" indent="0">
              <a:buNone/>
            </a:pPr>
            <a:r>
              <a:rPr lang="ru-RU" sz="2600" dirty="0"/>
              <a:t>Существует два типа узлов: </a:t>
            </a:r>
          </a:p>
          <a:p>
            <a:r>
              <a:rPr lang="ru-RU" sz="2600" dirty="0"/>
              <a:t>Узел устройства</a:t>
            </a:r>
          </a:p>
          <a:p>
            <a:r>
              <a:rPr lang="ru-RU" sz="2600" dirty="0"/>
              <a:t>Узел среды выполнения</a:t>
            </a:r>
          </a:p>
          <a:p>
            <a:pPr marL="0" indent="0">
              <a:buNone/>
            </a:pPr>
            <a:r>
              <a:rPr lang="ru-RU" sz="2600" dirty="0"/>
              <a:t>Узлы устройств — это физические вычислительные ресурсы со своей памятью и сервисами для выполнения программного обеспечения, такие как обычные ПК, мобильные телефоны. </a:t>
            </a:r>
          </a:p>
          <a:p>
            <a:pPr marL="0" indent="0">
              <a:buNone/>
            </a:pPr>
            <a:r>
              <a:rPr lang="ru-RU" sz="2600" dirty="0"/>
              <a:t>Узел среды выполнения — это программный вычислительный ресурс, который работает внутри внешнего узла и который представляет собой сервис, выполняющий другие исполняемые программные элементы. </a:t>
            </a:r>
          </a:p>
          <a:p>
            <a:pPr marL="0" indent="0">
              <a:buNone/>
            </a:pPr>
            <a:endParaRPr lang="ru-RU" sz="2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89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10735824" cy="1080938"/>
          </a:xfrm>
        </p:spPr>
        <p:txBody>
          <a:bodyPr/>
          <a:lstStyle/>
          <a:p>
            <a:pPr algn="ctr"/>
            <a:r>
              <a:rPr lang="ru-RU" dirty="0" smtClean="0"/>
              <a:t>Диаграмма развертывания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149" y="2105891"/>
            <a:ext cx="3241578" cy="44750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6430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Диаграмма объектов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/>
              <a:t>Диаграмма объектов</a:t>
            </a:r>
            <a:r>
              <a:rPr lang="ru-RU" dirty="0"/>
              <a:t> </a:t>
            </a:r>
            <a:r>
              <a:rPr lang="ru-RU" dirty="0" smtClean="0"/>
              <a:t>(</a:t>
            </a:r>
            <a:r>
              <a:rPr lang="ru-RU" i="1" dirty="0" err="1" smtClean="0"/>
              <a:t>Object</a:t>
            </a:r>
            <a:r>
              <a:rPr lang="ru-RU" i="1" dirty="0" smtClean="0"/>
              <a:t> </a:t>
            </a:r>
            <a:r>
              <a:rPr lang="ru-RU" i="1" dirty="0" err="1"/>
              <a:t>Diagram</a:t>
            </a:r>
            <a:r>
              <a:rPr lang="ru-RU" dirty="0"/>
              <a:t>) в языке моделирования </a:t>
            </a:r>
            <a:r>
              <a:rPr lang="ru-RU" dirty="0">
                <a:hlinkClick r:id="rId2" tooltip="UML"/>
              </a:rPr>
              <a:t>UML</a:t>
            </a:r>
            <a:r>
              <a:rPr lang="ru-RU" dirty="0"/>
              <a:t> предназначена для демонстрации совокупности моделируемых объектов и связей между ними в фиксированный момент </a:t>
            </a:r>
            <a:r>
              <a:rPr lang="ru-RU" dirty="0" smtClean="0"/>
              <a:t>времени.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Диаграмма объектов описывает конкретные экземпляры объектов и напрямую соотносится с </a:t>
            </a:r>
            <a:r>
              <a:rPr lang="ru-RU" dirty="0">
                <a:hlinkClick r:id="rId3" tooltip="Диаграмма классов"/>
              </a:rPr>
              <a:t>диаграммой классов</a:t>
            </a:r>
            <a:r>
              <a:rPr lang="ru-RU" dirty="0"/>
              <a:t>, которая даёт общее представление о конфигурации системы. Она используется для документирования структур данных и создания статических снимков состояний объектов принимая во внимание реальные экземпляры или прототипы. Динамику поведения объектов обычно изображают в виде последовательности таких </a:t>
            </a:r>
            <a:r>
              <a:rPr lang="ru-RU" dirty="0" smtClean="0"/>
              <a:t>диаграмм.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472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10694261" cy="1080938"/>
          </a:xfrm>
        </p:spPr>
        <p:txBody>
          <a:bodyPr/>
          <a:lstStyle/>
          <a:p>
            <a:pPr algn="ctr"/>
            <a:r>
              <a:rPr lang="ru-RU" dirty="0" smtClean="0"/>
              <a:t>Диаграмма объектов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782" y="2115127"/>
            <a:ext cx="8271163" cy="43549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216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10749679" cy="1080938"/>
          </a:xfrm>
        </p:spPr>
        <p:txBody>
          <a:bodyPr/>
          <a:lstStyle/>
          <a:p>
            <a:pPr algn="ctr"/>
            <a:r>
              <a:rPr lang="ru-RU" dirty="0" smtClean="0"/>
              <a:t>Диаграмма пакетов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836" y="2036618"/>
            <a:ext cx="11790219" cy="464127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/>
              <a:t>Диаграммы пакетов</a:t>
            </a:r>
            <a:r>
              <a:rPr lang="ru-RU" dirty="0"/>
              <a:t> унифицированного языка моделирования(</a:t>
            </a:r>
            <a:r>
              <a:rPr lang="ru-RU" dirty="0">
                <a:hlinkClick r:id="rId2" tooltip="UML"/>
              </a:rPr>
              <a:t>UML</a:t>
            </a:r>
            <a:r>
              <a:rPr lang="ru-RU" dirty="0"/>
              <a:t>) отображают зависимости между </a:t>
            </a:r>
            <a:r>
              <a:rPr lang="ru-RU" dirty="0">
                <a:hlinkClick r:id="rId3" tooltip="Пакет (UML)"/>
              </a:rPr>
              <a:t>пакетами</a:t>
            </a:r>
            <a:r>
              <a:rPr lang="ru-RU" dirty="0"/>
              <a:t>, составляющими модель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В дополнение к стандартным отношениям зависимостей в UML есть два специальных вида зависимостей, определенных между пакетами: </a:t>
            </a:r>
          </a:p>
          <a:p>
            <a:r>
              <a:rPr lang="ru-RU" dirty="0"/>
              <a:t>Импортирование пакета</a:t>
            </a:r>
          </a:p>
          <a:p>
            <a:r>
              <a:rPr lang="ru-RU" dirty="0"/>
              <a:t>Слияние пакета</a:t>
            </a:r>
          </a:p>
          <a:p>
            <a:pPr marL="0" indent="0">
              <a:buNone/>
            </a:pPr>
            <a:r>
              <a:rPr lang="ru-RU" i="1" dirty="0"/>
              <a:t>Импортирование пакета</a:t>
            </a:r>
            <a:r>
              <a:rPr lang="ru-RU" dirty="0"/>
              <a:t> — это отношение между импортирующим пространством имен и пакетом, указывающим на то, что импортирующее пространство имен добавляет имена членов пакета в их собственное пространство имен. По умолчанию, непомеченная зависимость между двумя пакетами интерпретируется как отношение «импорт пакета» .. </a:t>
            </a:r>
          </a:p>
          <a:p>
            <a:pPr marL="0" indent="0">
              <a:buNone/>
            </a:pPr>
            <a:r>
              <a:rPr lang="ru-RU" i="1" dirty="0"/>
              <a:t>Слияние пакета</a:t>
            </a:r>
            <a:r>
              <a:rPr lang="ru-RU" dirty="0"/>
              <a:t> — направленное отношение между двумя пакетами, которое указывает, что содержимое двух пакетов должно быть объединено. Это очень похоже на «Обобщение» в том смысле, что исходный элемент как бы добавляет характеристики целевого элемента к своим собственным характеристикам, в результате чего получается элемент, который сочетает в себе характеристики обоих элементов.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112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10708115" cy="1080938"/>
          </a:xfrm>
        </p:spPr>
        <p:txBody>
          <a:bodyPr/>
          <a:lstStyle/>
          <a:p>
            <a:pPr algn="ctr"/>
            <a:r>
              <a:rPr lang="ru-RU" dirty="0" smtClean="0"/>
              <a:t>Диаграмма пакетов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922" y="2147456"/>
            <a:ext cx="6314658" cy="38515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643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10721970" cy="1080938"/>
          </a:xfrm>
        </p:spPr>
        <p:txBody>
          <a:bodyPr/>
          <a:lstStyle/>
          <a:p>
            <a:pPr algn="ctr"/>
            <a:r>
              <a:rPr lang="ru-RU" dirty="0" smtClean="0"/>
              <a:t>Диаграмма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673" y="2105891"/>
            <a:ext cx="11180618" cy="4461164"/>
          </a:xfrm>
        </p:spPr>
        <p:txBody>
          <a:bodyPr>
            <a:normAutofit/>
          </a:bodyPr>
          <a:lstStyle/>
          <a:p>
            <a:r>
              <a:rPr lang="ru-RU" i="1" dirty="0">
                <a:hlinkClick r:id="rId2" tooltip="Диаграмма деятельности"/>
              </a:rPr>
              <a:t>Диаграмма деятельности</a:t>
            </a:r>
            <a:r>
              <a:rPr lang="ru-RU" dirty="0"/>
              <a:t> (</a:t>
            </a:r>
            <a:r>
              <a:rPr lang="ru-RU" dirty="0" err="1"/>
              <a:t>Activity</a:t>
            </a:r>
            <a:r>
              <a:rPr lang="ru-RU" dirty="0"/>
              <a:t> </a:t>
            </a:r>
            <a:r>
              <a:rPr lang="ru-RU" dirty="0" err="1"/>
              <a:t>diagram</a:t>
            </a:r>
            <a:r>
              <a:rPr lang="ru-RU" dirty="0"/>
              <a:t>) — диаграмма, на которой показано разложение некоторой </a:t>
            </a:r>
            <a:r>
              <a:rPr lang="ru-RU" i="1" dirty="0">
                <a:hlinkClick r:id="rId3" tooltip="Деятельность (UML) (страница отсутствует)"/>
              </a:rPr>
              <a:t>деятельности</a:t>
            </a:r>
            <a:r>
              <a:rPr lang="ru-RU" dirty="0"/>
              <a:t> на её составные части. Под деятельностью </a:t>
            </a:r>
            <a:r>
              <a:rPr lang="ru-RU" dirty="0" smtClean="0"/>
              <a:t>(</a:t>
            </a:r>
            <a:r>
              <a:rPr lang="ru-RU" i="1" dirty="0" err="1" smtClean="0"/>
              <a:t>activity</a:t>
            </a:r>
            <a:r>
              <a:rPr lang="ru-RU" dirty="0"/>
              <a:t>) понимается спецификация исполняемого поведения в виде координированного последовательного и параллельного выполнения подчинённых элементов — вложенных видов деятельности и отдельных </a:t>
            </a:r>
            <a:r>
              <a:rPr lang="ru-RU" i="1" dirty="0">
                <a:hlinkClick r:id="rId4" tooltip="Действие (UML) (страница отсутствует)"/>
              </a:rPr>
              <a:t>действий</a:t>
            </a:r>
            <a:r>
              <a:rPr lang="ru-RU" dirty="0"/>
              <a:t> </a:t>
            </a:r>
            <a:r>
              <a:rPr lang="ru-RU" dirty="0" smtClean="0"/>
              <a:t>(</a:t>
            </a:r>
            <a:r>
              <a:rPr lang="ru-RU" i="1" dirty="0" err="1" smtClean="0"/>
              <a:t>action</a:t>
            </a:r>
            <a:r>
              <a:rPr lang="ru-RU" dirty="0"/>
              <a:t>), соединённых между собой потоками, которые идут от выходов одного узла к входам другого. </a:t>
            </a:r>
          </a:p>
          <a:p>
            <a:endParaRPr lang="ru-RU" dirty="0" smtClean="0"/>
          </a:p>
          <a:p>
            <a:r>
              <a:rPr lang="ru-RU" dirty="0" smtClean="0"/>
              <a:t>Диаграммы </a:t>
            </a:r>
            <a:r>
              <a:rPr lang="ru-RU" dirty="0"/>
              <a:t>деятельности используются при моделировании бизнес-процессов, технологических процессов, последовательных и параллельных вычислений.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685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10638843" cy="1080938"/>
          </a:xfrm>
        </p:spPr>
        <p:txBody>
          <a:bodyPr/>
          <a:lstStyle/>
          <a:p>
            <a:pPr algn="ctr"/>
            <a:r>
              <a:rPr lang="ru-RU" dirty="0" smtClean="0"/>
              <a:t>Диаграмма деятельности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637" y="2115127"/>
            <a:ext cx="6913418" cy="4576618"/>
          </a:xfrm>
        </p:spPr>
      </p:pic>
    </p:spTree>
    <p:extLst>
      <p:ext uri="{BB962C8B-B14F-4D97-AF65-F5344CB8AC3E}">
        <p14:creationId xmlns:p14="http://schemas.microsoft.com/office/powerpoint/2010/main" val="244345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10749679" cy="1080938"/>
          </a:xfrm>
        </p:spPr>
        <p:txBody>
          <a:bodyPr/>
          <a:lstStyle/>
          <a:p>
            <a:pPr algn="ctr"/>
            <a:r>
              <a:rPr lang="ru-RU" dirty="0" smtClean="0"/>
              <a:t>Диаграмма состояний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073" y="2092036"/>
            <a:ext cx="11055927" cy="455814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Диаграмма состояний</a:t>
            </a:r>
            <a:r>
              <a:rPr lang="ru-RU" dirty="0"/>
              <a:t> — это, по существу, </a:t>
            </a:r>
            <a:r>
              <a:rPr lang="ru-RU" dirty="0">
                <a:hlinkClick r:id="rId2" tooltip="Диаграмма состояний (теория автоматов)"/>
              </a:rPr>
              <a:t>диаграмма состояний</a:t>
            </a:r>
            <a:r>
              <a:rPr lang="ru-RU" dirty="0"/>
              <a:t> из теории автоматов со стандартизированными условными </a:t>
            </a:r>
            <a:r>
              <a:rPr lang="ru-RU" dirty="0" smtClean="0"/>
              <a:t>обозначениями, </a:t>
            </a:r>
            <a:r>
              <a:rPr lang="ru-RU" dirty="0"/>
              <a:t>которая может определять множество систем от компьютерных программ до </a:t>
            </a:r>
            <a:r>
              <a:rPr lang="ru-RU" dirty="0">
                <a:hlinkClick r:id="rId3" tooltip="Бизнес-процесс"/>
              </a:rPr>
              <a:t>бизнес-процессов</a:t>
            </a:r>
            <a:r>
              <a:rPr lang="ru-RU" dirty="0"/>
              <a:t>. Используются следующие условные обозначения: </a:t>
            </a:r>
          </a:p>
          <a:p>
            <a:r>
              <a:rPr lang="ru-RU" dirty="0">
                <a:solidFill>
                  <a:srgbClr val="FFFF00"/>
                </a:solidFill>
              </a:rPr>
              <a:t>Круг</a:t>
            </a:r>
            <a:r>
              <a:rPr lang="ru-RU" dirty="0"/>
              <a:t>, обозначающий начальное состояние.</a:t>
            </a:r>
          </a:p>
          <a:p>
            <a:r>
              <a:rPr lang="ru-RU" dirty="0">
                <a:solidFill>
                  <a:srgbClr val="FFFF00"/>
                </a:solidFill>
              </a:rPr>
              <a:t>Окружность с маленьким кругом внутри</a:t>
            </a:r>
            <a:r>
              <a:rPr lang="ru-RU" dirty="0"/>
              <a:t>, обозначающая конечное состояние (если есть).</a:t>
            </a:r>
          </a:p>
          <a:p>
            <a:r>
              <a:rPr lang="ru-RU" dirty="0">
                <a:solidFill>
                  <a:srgbClr val="FFFF00"/>
                </a:solidFill>
              </a:rPr>
              <a:t>Скруглённый прямоугольник</a:t>
            </a:r>
            <a:r>
              <a:rPr lang="ru-RU" dirty="0"/>
              <a:t>, обозначающий состояние. Верхушка прямоугольника содержит название состояния. В середине может быть горизонтальная линия, под которой записываются активности, происходящие в данном состоянии.</a:t>
            </a:r>
          </a:p>
          <a:p>
            <a:r>
              <a:rPr lang="ru-RU" dirty="0">
                <a:solidFill>
                  <a:srgbClr val="FFFF00"/>
                </a:solidFill>
              </a:rPr>
              <a:t>Стрелка</a:t>
            </a:r>
            <a:r>
              <a:rPr lang="ru-RU" dirty="0"/>
              <a:t>, обозначающая переход. Название события (если есть), вызывающего переход, отмечается рядом со стрелкой. </a:t>
            </a:r>
            <a:r>
              <a:rPr lang="ru-RU" dirty="0">
                <a:hlinkClick r:id="rId4" tooltip="Охрана (программирование)"/>
              </a:rPr>
              <a:t>Охраняющее выражение</a:t>
            </a:r>
            <a:r>
              <a:rPr lang="ru-RU" dirty="0"/>
              <a:t> может быть добавлено перед «/» и заключено в квадратные скобки (</a:t>
            </a:r>
            <a:r>
              <a:rPr lang="ru-RU" b="1" i="1" dirty="0" err="1"/>
              <a:t>название_события</a:t>
            </a:r>
            <a:r>
              <a:rPr lang="ru-RU" b="1" dirty="0"/>
              <a:t>[</a:t>
            </a:r>
            <a:r>
              <a:rPr lang="ru-RU" b="1" dirty="0" err="1"/>
              <a:t>охраняющее_выражение</a:t>
            </a:r>
            <a:r>
              <a:rPr lang="ru-RU" b="1" dirty="0"/>
              <a:t>]</a:t>
            </a:r>
            <a:r>
              <a:rPr lang="ru-RU" dirty="0"/>
              <a:t>), что значит, что это выражение должно быть истинным, чтобы переход имел место. Если при переходе производится какое-то действие, то оно добавляется после «/» (</a:t>
            </a:r>
            <a:r>
              <a:rPr lang="ru-RU" b="1" i="1" dirty="0" err="1"/>
              <a:t>название_события</a:t>
            </a:r>
            <a:r>
              <a:rPr lang="ru-RU" b="1" dirty="0"/>
              <a:t>[</a:t>
            </a:r>
            <a:r>
              <a:rPr lang="ru-RU" b="1" dirty="0" err="1"/>
              <a:t>охраняющее_выражение</a:t>
            </a:r>
            <a:r>
              <a:rPr lang="ru-RU" b="1" dirty="0"/>
              <a:t>]/действие</a:t>
            </a:r>
            <a:r>
              <a:rPr lang="ru-RU" dirty="0"/>
              <a:t>).</a:t>
            </a:r>
          </a:p>
          <a:p>
            <a:r>
              <a:rPr lang="ru-RU" dirty="0">
                <a:solidFill>
                  <a:srgbClr val="FFFF00"/>
                </a:solidFill>
              </a:rPr>
              <a:t>Толстая горизонтальная линия </a:t>
            </a:r>
            <a:r>
              <a:rPr lang="ru-RU" dirty="0"/>
              <a:t>с либо множеством входящих линий и одной выходящей, либо одной входящей линией и множеством выходящих. Это обозначает объединение и разветвление соответственно.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26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8266" y="581890"/>
            <a:ext cx="10101502" cy="1320800"/>
          </a:xfrm>
        </p:spPr>
        <p:txBody>
          <a:bodyPr>
            <a:normAutofit/>
          </a:bodyPr>
          <a:lstStyle/>
          <a:p>
            <a:r>
              <a:rPr lang="ru-RU" dirty="0" smtClean="0"/>
              <a:t>Для начала давайте </a:t>
            </a:r>
            <a:r>
              <a:rPr lang="ru-RU" dirty="0" smtClean="0"/>
              <a:t>выясним, что </a:t>
            </a:r>
            <a:r>
              <a:rPr lang="ru-RU" dirty="0" smtClean="0"/>
              <a:t>такое </a:t>
            </a:r>
            <a:r>
              <a:rPr lang="en-US" dirty="0" smtClean="0"/>
              <a:t>UML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8419" y="2529223"/>
            <a:ext cx="9601196" cy="331893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UML</a:t>
            </a:r>
            <a:r>
              <a:rPr lang="ru-RU" dirty="0"/>
              <a:t> (</a:t>
            </a:r>
            <a:r>
              <a:rPr lang="ru-RU" dirty="0">
                <a:solidFill>
                  <a:srgbClr val="FF0000"/>
                </a:solidFill>
                <a:hlinkClick r:id="rId2" tooltip="Английский язык"/>
              </a:rPr>
              <a:t>англ.</a:t>
            </a:r>
            <a:r>
              <a:rPr lang="ru-RU" dirty="0"/>
              <a:t> </a:t>
            </a:r>
            <a:r>
              <a:rPr lang="ru-RU" i="1" dirty="0" err="1"/>
              <a:t>Unified</a:t>
            </a:r>
            <a:r>
              <a:rPr lang="ru-RU" i="1" dirty="0"/>
              <a:t> </a:t>
            </a:r>
            <a:r>
              <a:rPr lang="ru-RU" i="1" dirty="0" err="1"/>
              <a:t>Modeling</a:t>
            </a:r>
            <a:r>
              <a:rPr lang="ru-RU" i="1" dirty="0"/>
              <a:t> </a:t>
            </a:r>
            <a:r>
              <a:rPr lang="ru-RU" i="1" dirty="0" err="1"/>
              <a:t>Language</a:t>
            </a:r>
            <a:r>
              <a:rPr lang="ru-RU" dirty="0"/>
              <a:t> — унифицированный язык моделирования) — язык </a:t>
            </a:r>
            <a:r>
              <a:rPr lang="ru-RU" dirty="0">
                <a:hlinkClick r:id="rId3" tooltip="Визуализация"/>
              </a:rPr>
              <a:t>графического</a:t>
            </a:r>
            <a:r>
              <a:rPr lang="ru-RU" dirty="0"/>
              <a:t> описания для </a:t>
            </a:r>
            <a:r>
              <a:rPr lang="ru-RU" dirty="0">
                <a:hlinkClick r:id="rId4" tooltip="Объектное моделирование (страница отсутствует)"/>
              </a:rPr>
              <a:t>объектного моделирования</a:t>
            </a:r>
            <a:r>
              <a:rPr lang="ru-RU" dirty="0"/>
              <a:t> в области </a:t>
            </a:r>
            <a:r>
              <a:rPr lang="ru-RU" dirty="0">
                <a:hlinkClick r:id="rId5" tooltip="Разработка программного обеспечения"/>
              </a:rPr>
              <a:t>разработки программного обеспечения</a:t>
            </a:r>
            <a:r>
              <a:rPr lang="ru-RU" dirty="0"/>
              <a:t>, для </a:t>
            </a:r>
            <a:r>
              <a:rPr lang="ru-RU" dirty="0">
                <a:hlinkClick r:id="rId6" tooltip="Моделирование"/>
              </a:rPr>
              <a:t>моделирования</a:t>
            </a:r>
            <a:r>
              <a:rPr lang="ru-RU" dirty="0"/>
              <a:t> </a:t>
            </a:r>
            <a:r>
              <a:rPr lang="ru-RU" dirty="0">
                <a:hlinkClick r:id="rId7" tooltip="Бизнес-процесс"/>
              </a:rPr>
              <a:t>бизнес-процессов</a:t>
            </a:r>
            <a:r>
              <a:rPr lang="ru-RU" dirty="0"/>
              <a:t>, </a:t>
            </a:r>
            <a:r>
              <a:rPr lang="ru-RU" dirty="0">
                <a:hlinkClick r:id="rId8" tooltip="Системное проектирование"/>
              </a:rPr>
              <a:t>системного проектирования</a:t>
            </a:r>
            <a:r>
              <a:rPr lang="ru-RU" dirty="0"/>
              <a:t> и отображения </a:t>
            </a:r>
            <a:r>
              <a:rPr lang="ru-RU" dirty="0">
                <a:hlinkClick r:id="rId9" tooltip="Организационная структура"/>
              </a:rPr>
              <a:t>организационных структур</a:t>
            </a:r>
            <a:r>
              <a:rPr lang="ru-RU" dirty="0"/>
              <a:t>. </a:t>
            </a:r>
          </a:p>
          <a:p>
            <a:r>
              <a:rPr lang="ru-RU" dirty="0"/>
              <a:t>UML является языком широкого профиля, это — </a:t>
            </a:r>
            <a:r>
              <a:rPr lang="ru-RU" dirty="0">
                <a:hlinkClick r:id="rId10" tooltip="Открытый стандарт"/>
              </a:rPr>
              <a:t>открытый стандарт</a:t>
            </a:r>
            <a:r>
              <a:rPr lang="ru-RU" dirty="0"/>
              <a:t>, использующий графические обозначения для создания </a:t>
            </a:r>
            <a:r>
              <a:rPr lang="ru-RU" dirty="0">
                <a:hlinkClick r:id="rId11" tooltip="Абстрактная модель"/>
              </a:rPr>
              <a:t>абстрактной модели</a:t>
            </a:r>
            <a:r>
              <a:rPr lang="ru-RU" dirty="0"/>
              <a:t> </a:t>
            </a:r>
            <a:r>
              <a:rPr lang="ru-RU" dirty="0">
                <a:hlinkClick r:id="rId12" tooltip="Система"/>
              </a:rPr>
              <a:t>системы</a:t>
            </a:r>
            <a:r>
              <a:rPr lang="ru-RU" dirty="0"/>
              <a:t>, называемой </a:t>
            </a:r>
            <a:r>
              <a:rPr lang="ru-RU" i="1" dirty="0"/>
              <a:t>UML-моделью</a:t>
            </a:r>
            <a:r>
              <a:rPr lang="ru-RU" dirty="0"/>
              <a:t>. UML был создан для определения, визуализации, проектирования и документирования, в основном, программных систем. UML не является языком программирования, но на основании UML-моделей возможна </a:t>
            </a:r>
            <a:r>
              <a:rPr lang="ru-RU" dirty="0">
                <a:hlinkClick r:id="rId13" tooltip="Кодогенерация"/>
              </a:rPr>
              <a:t>генерация кода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289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10680406" cy="1080938"/>
          </a:xfrm>
        </p:spPr>
        <p:txBody>
          <a:bodyPr/>
          <a:lstStyle/>
          <a:p>
            <a:pPr algn="ctr"/>
            <a:r>
              <a:rPr lang="ru-RU" dirty="0" smtClean="0"/>
              <a:t>Диаграмма состояний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392" y="2092036"/>
            <a:ext cx="7673718" cy="4627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607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10611134" cy="1080938"/>
          </a:xfrm>
        </p:spPr>
        <p:txBody>
          <a:bodyPr/>
          <a:lstStyle/>
          <a:p>
            <a:pPr algn="ctr"/>
            <a:r>
              <a:rPr lang="ru-RU" dirty="0" smtClean="0"/>
              <a:t>Диаграмма прецедентов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3236" y="2050473"/>
            <a:ext cx="11540837" cy="457200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Диаграмма вариантов использования </a:t>
            </a:r>
            <a:r>
              <a:rPr lang="ru-RU" b="1" dirty="0" smtClean="0"/>
              <a:t>( </a:t>
            </a:r>
            <a:r>
              <a:rPr lang="ru-RU" b="1" i="1" dirty="0" err="1"/>
              <a:t>use</a:t>
            </a:r>
            <a:r>
              <a:rPr lang="ru-RU" b="1" i="1" dirty="0"/>
              <a:t> </a:t>
            </a:r>
            <a:r>
              <a:rPr lang="ru-RU" b="1" i="1" dirty="0" err="1"/>
              <a:t>case</a:t>
            </a:r>
            <a:r>
              <a:rPr lang="ru-RU" b="1" i="1" dirty="0"/>
              <a:t> </a:t>
            </a:r>
            <a:r>
              <a:rPr lang="ru-RU" b="1" i="1" dirty="0" err="1"/>
              <a:t>diagram</a:t>
            </a:r>
            <a:r>
              <a:rPr lang="ru-RU" b="1" i="1" dirty="0"/>
              <a:t>)</a:t>
            </a:r>
            <a:r>
              <a:rPr lang="ru-RU" dirty="0"/>
              <a:t> в </a:t>
            </a:r>
            <a:r>
              <a:rPr lang="ru-RU" dirty="0">
                <a:hlinkClick r:id="rId2" tooltip="UML"/>
              </a:rPr>
              <a:t>UML</a:t>
            </a:r>
            <a:r>
              <a:rPr lang="ru-RU" dirty="0"/>
              <a:t> — диаграмма, отражающая отношения между </a:t>
            </a:r>
            <a:r>
              <a:rPr lang="ru-RU" dirty="0" err="1">
                <a:hlinkClick r:id="rId3" tooltip="Актор (UML)"/>
              </a:rPr>
              <a:t>акторами</a:t>
            </a:r>
            <a:r>
              <a:rPr lang="ru-RU" dirty="0"/>
              <a:t> и </a:t>
            </a:r>
            <a:r>
              <a:rPr lang="ru-RU" dirty="0">
                <a:hlinkClick r:id="rId4" tooltip="Прецедент (UML)"/>
              </a:rPr>
              <a:t>прецедентами</a:t>
            </a:r>
            <a:r>
              <a:rPr lang="ru-RU" dirty="0"/>
              <a:t> и являющаяся составной частью </a:t>
            </a:r>
            <a:r>
              <a:rPr lang="ru-RU" b="1" i="1" dirty="0"/>
              <a:t>модели прецедентов</a:t>
            </a:r>
            <a:r>
              <a:rPr lang="ru-RU" dirty="0"/>
              <a:t>, позволяющей описать систему на концептуальном </a:t>
            </a:r>
            <a:r>
              <a:rPr lang="ru-RU" dirty="0" smtClean="0"/>
              <a:t>уровне. </a:t>
            </a:r>
            <a:endParaRPr lang="ru-RU" dirty="0"/>
          </a:p>
          <a:p>
            <a:r>
              <a:rPr lang="ru-RU" dirty="0"/>
              <a:t>Прецедент — возможность моделируемой системы (часть её функциональности), благодаря которой пользователь может получить конкретный, измеримый и нужный ему результат. Прецедент соответствует отдельному сервису системы, определяет один из вариантов её использования и описывает типичный способ взаимодействия пользователя с системой. </a:t>
            </a:r>
            <a:endParaRPr lang="ru-RU" dirty="0" smtClean="0"/>
          </a:p>
          <a:p>
            <a:r>
              <a:rPr lang="ru-RU" dirty="0"/>
              <a:t>Основное назначение диаграммы — описание функциональности и поведения, позволяющее </a:t>
            </a:r>
            <a:r>
              <a:rPr lang="ru-RU" dirty="0">
                <a:hlinkClick r:id="rId5" tooltip="Заказчик"/>
              </a:rPr>
              <a:t>заказчику</a:t>
            </a:r>
            <a:r>
              <a:rPr lang="ru-RU" dirty="0"/>
              <a:t>, </a:t>
            </a:r>
            <a:r>
              <a:rPr lang="ru-RU" dirty="0">
                <a:hlinkClick r:id="rId6" tooltip="Конечный пользователь"/>
              </a:rPr>
              <a:t>конечному пользователю</a:t>
            </a:r>
            <a:r>
              <a:rPr lang="ru-RU" dirty="0"/>
              <a:t> и </a:t>
            </a:r>
            <a:r>
              <a:rPr lang="ru-RU" dirty="0">
                <a:hlinkClick r:id="rId7" tooltip="Программист"/>
              </a:rPr>
              <a:t>разработчику</a:t>
            </a:r>
            <a:r>
              <a:rPr lang="ru-RU" dirty="0"/>
              <a:t> совместно обсуждать проектируемую или существующую </a:t>
            </a:r>
            <a:r>
              <a:rPr lang="ru-RU" dirty="0">
                <a:hlinkClick r:id="rId8" tooltip="Программа (компьютер)"/>
              </a:rPr>
              <a:t>систему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/>
              <a:t>При моделировании системы с помощью диаграммы прецедентов </a:t>
            </a:r>
            <a:r>
              <a:rPr lang="ru-RU" dirty="0">
                <a:hlinkClick r:id="rId9" tooltip="Системный аналитик"/>
              </a:rPr>
              <a:t>системный аналитик</a:t>
            </a:r>
            <a:r>
              <a:rPr lang="ru-RU" dirty="0"/>
              <a:t> стремится: </a:t>
            </a:r>
          </a:p>
          <a:p>
            <a:r>
              <a:rPr lang="ru-RU" dirty="0"/>
              <a:t>чётко отделить систему от её окружения;</a:t>
            </a:r>
          </a:p>
          <a:p>
            <a:r>
              <a:rPr lang="ru-RU" dirty="0"/>
              <a:t>определить действующих лиц (</a:t>
            </a:r>
            <a:r>
              <a:rPr lang="ru-RU" dirty="0" err="1"/>
              <a:t>акторов</a:t>
            </a:r>
            <a:r>
              <a:rPr lang="ru-RU" dirty="0"/>
              <a:t>), их взаимодействие с системой и ожидаемую функциональность системы;</a:t>
            </a:r>
          </a:p>
          <a:p>
            <a:r>
              <a:rPr lang="ru-RU" dirty="0"/>
              <a:t>определить в глоссарии предметной области понятия, относящиеся к детальному описанию функциональности системы (то есть прецедентов).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903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10624988" cy="1080938"/>
          </a:xfrm>
        </p:spPr>
        <p:txBody>
          <a:bodyPr/>
          <a:lstStyle/>
          <a:p>
            <a:pPr algn="ctr"/>
            <a:r>
              <a:rPr lang="ru-RU" dirty="0" smtClean="0"/>
              <a:t>Диаграмма прецедентов</a:t>
            </a:r>
            <a:endParaRPr lang="ru-RU" dirty="0"/>
          </a:p>
        </p:txBody>
      </p:sp>
      <p:pic>
        <p:nvPicPr>
          <p:cNvPr id="2050" name="Picture 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582" y="2043503"/>
            <a:ext cx="7684511" cy="4613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345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10652697" cy="1080938"/>
          </a:xfrm>
        </p:spPr>
        <p:txBody>
          <a:bodyPr/>
          <a:lstStyle/>
          <a:p>
            <a:pPr algn="ctr"/>
            <a:r>
              <a:rPr lang="ru-RU" dirty="0" smtClean="0"/>
              <a:t>Диаграмма коммуникации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473" y="2336872"/>
            <a:ext cx="11111345" cy="4257891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Диаграмма коммуникации</a:t>
            </a:r>
            <a:r>
              <a:rPr lang="ru-RU" dirty="0"/>
              <a:t> </a:t>
            </a:r>
            <a:r>
              <a:rPr lang="ru-RU" dirty="0" smtClean="0"/>
              <a:t>(в </a:t>
            </a:r>
            <a:r>
              <a:rPr lang="ru-RU" dirty="0">
                <a:hlinkClick r:id="rId2" tooltip="UML"/>
              </a:rPr>
              <a:t>UML</a:t>
            </a:r>
            <a:r>
              <a:rPr lang="ru-RU" dirty="0"/>
              <a:t> 1.x — диаграмма кооперации, </a:t>
            </a:r>
            <a:r>
              <a:rPr lang="ru-RU" dirty="0" smtClean="0"/>
              <a:t>)</a:t>
            </a:r>
            <a:r>
              <a:rPr lang="ru-RU" dirty="0"/>
              <a:t> — </a:t>
            </a:r>
            <a:r>
              <a:rPr lang="ru-RU" dirty="0">
                <a:hlinkClick r:id="rId3" tooltip="Диаграмма (UML)"/>
              </a:rPr>
              <a:t>диаграмма</a:t>
            </a:r>
            <a:r>
              <a:rPr lang="ru-RU" dirty="0"/>
              <a:t>, на которой изображаются </a:t>
            </a:r>
            <a:r>
              <a:rPr lang="ru-RU" dirty="0">
                <a:hlinkClick r:id="rId4" tooltip="Взаимодействие"/>
              </a:rPr>
              <a:t>взаимодействия</a:t>
            </a:r>
            <a:r>
              <a:rPr lang="ru-RU" dirty="0"/>
              <a:t> между частями композитной структуры или ролями кооперации. В отличие от </a:t>
            </a:r>
            <a:r>
              <a:rPr lang="ru-RU" dirty="0">
                <a:hlinkClick r:id="rId5" tooltip="Диаграмма последовательности"/>
              </a:rPr>
              <a:t>диаграммы последовательности</a:t>
            </a:r>
            <a:r>
              <a:rPr lang="ru-RU" dirty="0"/>
              <a:t>, на диаграмме коммуникации явно указываются </a:t>
            </a:r>
            <a:r>
              <a:rPr lang="ru-RU" dirty="0">
                <a:hlinkClick r:id="rId6" tooltip="Отношение (реляционная модель)"/>
              </a:rPr>
              <a:t>отношения</a:t>
            </a:r>
            <a:r>
              <a:rPr lang="ru-RU" dirty="0"/>
              <a:t> между </a:t>
            </a:r>
            <a:r>
              <a:rPr lang="ru-RU" dirty="0">
                <a:hlinkClick r:id="rId7" tooltip="Объект (программирование)"/>
              </a:rPr>
              <a:t>объектами</a:t>
            </a:r>
            <a:r>
              <a:rPr lang="ru-RU" dirty="0"/>
              <a:t>, а </a:t>
            </a:r>
            <a:r>
              <a:rPr lang="ru-RU" dirty="0">
                <a:hlinkClick r:id="rId8" tooltip="Время"/>
              </a:rPr>
              <a:t>время</a:t>
            </a:r>
            <a:r>
              <a:rPr lang="ru-RU" dirty="0"/>
              <a:t> как отдельное </a:t>
            </a:r>
            <a:r>
              <a:rPr lang="ru-RU" dirty="0">
                <a:hlinkClick r:id="rId9" tooltip="Размерность пространства"/>
              </a:rPr>
              <a:t>измерение</a:t>
            </a:r>
            <a:r>
              <a:rPr lang="ru-RU" dirty="0"/>
              <a:t> не используется (применяются порядковые номера вызовов). </a:t>
            </a:r>
            <a:endParaRPr lang="ru-RU" dirty="0" smtClean="0"/>
          </a:p>
          <a:p>
            <a:r>
              <a:rPr lang="ru-RU" dirty="0"/>
              <a:t>Диаграмма коммуникации моделирует взаимодействия между объектами или частями в терминах упорядоченных сообщений. Коммуникационные диаграммы представляют комбинацию информации, взятой из диаграмм классов, последовательности и вариантов использования, описывая сразу и статическую структуру и динамическое поведение системы. </a:t>
            </a:r>
            <a:endParaRPr lang="ru-RU" dirty="0" smtClean="0"/>
          </a:p>
          <a:p>
            <a:r>
              <a:rPr lang="ru-RU" dirty="0"/>
              <a:t>Коммуникационные диаграммы имеют свободный формат упорядочивания объектов и связей как в </a:t>
            </a:r>
            <a:r>
              <a:rPr lang="ru-RU" dirty="0">
                <a:hlinkClick r:id="rId10" tooltip="Диаграмма объектов"/>
              </a:rPr>
              <a:t>диаграмме объектов</a:t>
            </a:r>
            <a:r>
              <a:rPr lang="ru-RU" dirty="0"/>
              <a:t>. Чтобы поддерживать порядок сообщений при таком свободном формате, их хронологически нумеруют. Чтение диаграммы коммуникации начинается с сообщения 1.0 и продолжается по направлению пересылки сообщений от объекта к объекту.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68947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10624988" cy="1080938"/>
          </a:xfrm>
        </p:spPr>
        <p:txBody>
          <a:bodyPr/>
          <a:lstStyle/>
          <a:p>
            <a:pPr algn="ctr"/>
            <a:r>
              <a:rPr lang="ru-RU" dirty="0" smtClean="0"/>
              <a:t>Диаграмма коммуникации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527" y="2092036"/>
            <a:ext cx="8382000" cy="4544291"/>
          </a:xfrm>
        </p:spPr>
      </p:pic>
    </p:spTree>
    <p:extLst>
      <p:ext uri="{BB962C8B-B14F-4D97-AF65-F5344CB8AC3E}">
        <p14:creationId xmlns:p14="http://schemas.microsoft.com/office/powerpoint/2010/main" val="226450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10597279" cy="1080938"/>
          </a:xfrm>
        </p:spPr>
        <p:txBody>
          <a:bodyPr/>
          <a:lstStyle/>
          <a:p>
            <a:r>
              <a:rPr lang="ru-RU" dirty="0" smtClean="0"/>
              <a:t>Диаграмма обзора взаимодействия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2105891"/>
            <a:ext cx="10597279" cy="45720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Диаграмма обзора взаимодействия</a:t>
            </a:r>
            <a:r>
              <a:rPr lang="ru-RU" dirty="0"/>
              <a:t>  </a:t>
            </a:r>
            <a:r>
              <a:rPr lang="ru-RU" dirty="0" smtClean="0"/>
              <a:t>(</a:t>
            </a:r>
            <a:r>
              <a:rPr lang="ru-RU" i="1" dirty="0" err="1" smtClean="0"/>
              <a:t>Interaction</a:t>
            </a:r>
            <a:r>
              <a:rPr lang="ru-RU" i="1" dirty="0" smtClean="0"/>
              <a:t> </a:t>
            </a:r>
            <a:r>
              <a:rPr lang="ru-RU" i="1" dirty="0" err="1"/>
              <a:t>overview</a:t>
            </a:r>
            <a:r>
              <a:rPr lang="ru-RU" i="1" dirty="0"/>
              <a:t> </a:t>
            </a:r>
            <a:r>
              <a:rPr lang="ru-RU" i="1" dirty="0" err="1"/>
              <a:t>diagram</a:t>
            </a:r>
            <a:r>
              <a:rPr lang="ru-RU" dirty="0"/>
              <a:t>) — одна из разновидностей </a:t>
            </a:r>
            <a:r>
              <a:rPr lang="ru-RU" dirty="0">
                <a:hlinkClick r:id="rId2" tooltip="Диаграмма деятельности"/>
              </a:rPr>
              <a:t>диаграммы деятельности</a:t>
            </a:r>
            <a:r>
              <a:rPr lang="ru-RU" dirty="0"/>
              <a:t> в языке моделирования </a:t>
            </a:r>
            <a:r>
              <a:rPr lang="ru-RU" dirty="0">
                <a:hlinkClick r:id="rId3" tooltip="UML"/>
              </a:rPr>
              <a:t>UML</a:t>
            </a:r>
            <a:r>
              <a:rPr lang="ru-RU" dirty="0"/>
              <a:t>, которая может включать в себя также элементы </a:t>
            </a:r>
            <a:r>
              <a:rPr lang="ru-RU" dirty="0">
                <a:hlinkClick r:id="rId4" tooltip="Диаграмма последовательности"/>
              </a:rPr>
              <a:t>диаграммы последовательности</a:t>
            </a:r>
            <a:r>
              <a:rPr lang="ru-RU" dirty="0"/>
              <a:t>. Цель её создания ставится как увязывание в единое целое потока управления между узлами из диаграмм деятельности с последовательностью сообщений между линиями выполнения диаграмм </a:t>
            </a:r>
            <a:r>
              <a:rPr lang="ru-RU" dirty="0" smtClean="0"/>
              <a:t>последовательности. </a:t>
            </a:r>
            <a:endParaRPr lang="ru-RU" dirty="0" smtClean="0"/>
          </a:p>
          <a:p>
            <a:r>
              <a:rPr lang="ru-RU" dirty="0" smtClean="0"/>
              <a:t>Основным </a:t>
            </a:r>
            <a:r>
              <a:rPr lang="ru-RU" dirty="0"/>
              <a:t>назначением диаграммы обзора взаимодействий является создание </a:t>
            </a:r>
            <a:r>
              <a:rPr lang="ru-RU" dirty="0" err="1"/>
              <a:t>высокоуровнего</a:t>
            </a:r>
            <a:r>
              <a:rPr lang="ru-RU" dirty="0"/>
              <a:t> представления об общем характере взаимодействий в проектируемой системе. Она не концентрирует своё внимание на отдельных аспектах работы так, как это происходит в других видах поведенческих </a:t>
            </a:r>
            <a:r>
              <a:rPr lang="ru-RU" dirty="0">
                <a:hlinkClick r:id="rId5" tooltip="Диаграмма (UML)"/>
              </a:rPr>
              <a:t>диаграмм</a:t>
            </a:r>
            <a:r>
              <a:rPr lang="ru-RU" dirty="0"/>
              <a:t> (</a:t>
            </a:r>
            <a:r>
              <a:rPr lang="ru-RU" dirty="0">
                <a:hlinkClick r:id="rId6" tooltip="Диаграмма коммуникации"/>
              </a:rPr>
              <a:t>коммуникации</a:t>
            </a:r>
            <a:r>
              <a:rPr lang="ru-RU" dirty="0"/>
              <a:t>, последовательности, взаимодействия и т.п</a:t>
            </a:r>
            <a:r>
              <a:rPr lang="ru-RU" dirty="0" smtClean="0"/>
              <a:t>.) </a:t>
            </a:r>
            <a:r>
              <a:rPr lang="ru-RU" dirty="0"/>
              <a:t>При её конструировании она компонуется с использованием нотации диаграммы последовательности, однако обозначения ветвлений и разделений заимствуются из диаграммы </a:t>
            </a:r>
            <a:r>
              <a:rPr lang="ru-RU" dirty="0" smtClean="0"/>
              <a:t>деятельности.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508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10805097" cy="1080938"/>
          </a:xfrm>
        </p:spPr>
        <p:txBody>
          <a:bodyPr/>
          <a:lstStyle/>
          <a:p>
            <a:pPr algn="ctr"/>
            <a:r>
              <a:rPr lang="ru-RU" dirty="0" smtClean="0"/>
              <a:t>Диаграмма обзора взаимодействия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050471"/>
            <a:ext cx="7966363" cy="4641273"/>
          </a:xfrm>
        </p:spPr>
      </p:pic>
    </p:spTree>
    <p:extLst>
      <p:ext uri="{BB962C8B-B14F-4D97-AF65-F5344CB8AC3E}">
        <p14:creationId xmlns:p14="http://schemas.microsoft.com/office/powerpoint/2010/main" val="59304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10611134" cy="1080938"/>
          </a:xfrm>
        </p:spPr>
        <p:txBody>
          <a:bodyPr/>
          <a:lstStyle/>
          <a:p>
            <a:pPr algn="ctr"/>
            <a:r>
              <a:rPr lang="ru-RU" dirty="0" smtClean="0"/>
              <a:t>Диаграмма последовательности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8764" y="2022764"/>
            <a:ext cx="10917381" cy="4655127"/>
          </a:xfrm>
        </p:spPr>
        <p:txBody>
          <a:bodyPr>
            <a:normAutofit/>
          </a:bodyPr>
          <a:lstStyle/>
          <a:p>
            <a:r>
              <a:rPr lang="ru-RU" b="1" dirty="0"/>
              <a:t>Диаграмма последовательности</a:t>
            </a:r>
            <a:r>
              <a:rPr lang="ru-RU" dirty="0"/>
              <a:t> </a:t>
            </a:r>
            <a:r>
              <a:rPr lang="ru-RU" i="1" dirty="0" smtClean="0"/>
              <a:t>(</a:t>
            </a:r>
            <a:r>
              <a:rPr lang="ru-RU" i="1" dirty="0" err="1" smtClean="0"/>
              <a:t>sequence</a:t>
            </a:r>
            <a:r>
              <a:rPr lang="ru-RU" i="1" dirty="0" smtClean="0"/>
              <a:t> </a:t>
            </a:r>
            <a:r>
              <a:rPr lang="ru-RU" i="1" dirty="0" err="1"/>
              <a:t>diagram</a:t>
            </a:r>
            <a:r>
              <a:rPr lang="ru-RU" i="1" dirty="0"/>
              <a:t>)</a:t>
            </a:r>
            <a:r>
              <a:rPr lang="ru-RU" dirty="0"/>
              <a:t> — </a:t>
            </a:r>
            <a:r>
              <a:rPr lang="ru-RU" dirty="0">
                <a:hlinkClick r:id="rId2" tooltip="Диаграмма (UML)"/>
              </a:rPr>
              <a:t>UML-диаграмма</a:t>
            </a:r>
            <a:r>
              <a:rPr lang="ru-RU" dirty="0"/>
              <a:t>, на которой для некоторого набора объектов на единой временной оси показан жизненный цикл объекта (создание-деятельность-уничтожение некой сущности) и взаимодействие актеров (действующих лиц) информационной системы в рамках </a:t>
            </a:r>
            <a:r>
              <a:rPr lang="ru-RU" dirty="0">
                <a:hlinkClick r:id="rId3" tooltip="Прецедент (UML)"/>
              </a:rPr>
              <a:t>прецедента</a:t>
            </a:r>
            <a:r>
              <a:rPr lang="ru-RU" dirty="0"/>
              <a:t>. </a:t>
            </a:r>
          </a:p>
          <a:p>
            <a:r>
              <a:rPr lang="ru-RU" dirty="0"/>
              <a:t>Основными элементами диаграммы последовательности являются обозначения </a:t>
            </a:r>
            <a:r>
              <a:rPr lang="ru-RU" dirty="0">
                <a:hlinkClick r:id="rId4" tooltip="Объект (программирование)"/>
              </a:rPr>
              <a:t>объектов</a:t>
            </a:r>
            <a:r>
              <a:rPr lang="ru-RU" dirty="0"/>
              <a:t> (прямоугольники с названиями объектов), вертикальные «линии жизни» </a:t>
            </a:r>
            <a:r>
              <a:rPr lang="ru-RU" dirty="0" smtClean="0"/>
              <a:t>(</a:t>
            </a:r>
            <a:r>
              <a:rPr lang="ru-RU" i="1" dirty="0" err="1" smtClean="0"/>
              <a:t>lifeline</a:t>
            </a:r>
            <a:r>
              <a:rPr lang="ru-RU" dirty="0"/>
              <a:t>), отображающие течение времени, прямоугольники, отражающие деятельность объекта или исполнение им определенной функции (прямоугольники на пунктирной «линии жизни»), и стрелки, показывающие обмен сигналами или сообщениями между объектами.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745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10652697" cy="1080938"/>
          </a:xfrm>
        </p:spPr>
        <p:txBody>
          <a:bodyPr/>
          <a:lstStyle/>
          <a:p>
            <a:pPr algn="ctr"/>
            <a:r>
              <a:rPr lang="ru-RU" dirty="0" smtClean="0"/>
              <a:t>Диаграмма последовательности</a:t>
            </a:r>
            <a:endParaRPr lang="ru-RU" dirty="0"/>
          </a:p>
        </p:txBody>
      </p:sp>
      <p:pic>
        <p:nvPicPr>
          <p:cNvPr id="3074" name="Picture 2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927" y="2022764"/>
            <a:ext cx="6192982" cy="4655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254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255" y="594204"/>
            <a:ext cx="11873345" cy="1303867"/>
          </a:xfrm>
        </p:spPr>
        <p:txBody>
          <a:bodyPr>
            <a:noAutofit/>
          </a:bodyPr>
          <a:lstStyle/>
          <a:p>
            <a:r>
              <a:rPr lang="ru-RU" sz="3600" dirty="0" smtClean="0"/>
              <a:t>Краткая история о предпосылках создания языка </a:t>
            </a:r>
            <a:r>
              <a:rPr lang="en-US" sz="3600" dirty="0" smtClean="0"/>
              <a:t>UML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008907"/>
            <a:ext cx="11734800" cy="5070765"/>
          </a:xfrm>
        </p:spPr>
        <p:txBody>
          <a:bodyPr>
            <a:noAutofit/>
          </a:bodyPr>
          <a:lstStyle/>
          <a:p>
            <a:r>
              <a:rPr lang="ru-RU" sz="1800" dirty="0"/>
              <a:t>Предпосылки появления языка моделирования </a:t>
            </a:r>
            <a:r>
              <a:rPr lang="ru-RU" sz="1800" i="1" dirty="0"/>
              <a:t>UML</a:t>
            </a:r>
            <a:r>
              <a:rPr lang="ru-RU" sz="1800" dirty="0"/>
              <a:t> обозначились в связи с бурным развитием во второй половине XX века объектно-ориентированных языков программирования (</a:t>
            </a:r>
            <a:r>
              <a:rPr lang="ru-RU" sz="1800" dirty="0" err="1">
                <a:hlinkClick r:id="rId2" tooltip="Simula 67"/>
              </a:rPr>
              <a:t>Simula</a:t>
            </a:r>
            <a:r>
              <a:rPr lang="ru-RU" sz="1800" dirty="0">
                <a:hlinkClick r:id="rId2" tooltip="Simula 67"/>
              </a:rPr>
              <a:t> 67</a:t>
            </a:r>
            <a:r>
              <a:rPr lang="ru-RU" sz="1800" dirty="0"/>
              <a:t>, </a:t>
            </a:r>
            <a:r>
              <a:rPr lang="ru-RU" sz="1800" dirty="0" err="1">
                <a:hlinkClick r:id="rId3" tooltip="Smalltalk"/>
              </a:rPr>
              <a:t>Smalltalk</a:t>
            </a:r>
            <a:r>
              <a:rPr lang="ru-RU" sz="1800" dirty="0"/>
              <a:t>, </a:t>
            </a:r>
            <a:r>
              <a:rPr lang="ru-RU" sz="1800" dirty="0" err="1">
                <a:hlinkClick r:id="rId4" tooltip="Objective C"/>
              </a:rPr>
              <a:t>Objective</a:t>
            </a:r>
            <a:r>
              <a:rPr lang="ru-RU" sz="1800" dirty="0">
                <a:hlinkClick r:id="rId4" tooltip="Objective C"/>
              </a:rPr>
              <a:t> C</a:t>
            </a:r>
            <a:r>
              <a:rPr lang="ru-RU" sz="1800" dirty="0"/>
              <a:t>, </a:t>
            </a:r>
            <a:r>
              <a:rPr lang="ru-RU" sz="1800" dirty="0">
                <a:hlinkClick r:id="rId5" tooltip="C++"/>
              </a:rPr>
              <a:t>C++</a:t>
            </a:r>
            <a:r>
              <a:rPr lang="ru-RU" sz="1800" dirty="0"/>
              <a:t> и </a:t>
            </a:r>
            <a:r>
              <a:rPr lang="ru-RU" sz="1800" dirty="0" err="1"/>
              <a:t>др</a:t>
            </a:r>
            <a:r>
              <a:rPr lang="ru-RU" sz="1800" dirty="0"/>
              <a:t>). Вследствие непрекращающегося усложнения создаваемых программных продуктов возникла нужда в учёте всё новых и новых возможностей языков и средств разработки при анализе, формулировании требований и в процессе проектирования программных приложений. </a:t>
            </a:r>
            <a:endParaRPr lang="en-US" sz="1800" dirty="0" smtClean="0"/>
          </a:p>
          <a:p>
            <a:r>
              <a:rPr lang="ru-RU" sz="1800" dirty="0" smtClean="0"/>
              <a:t>Например</a:t>
            </a:r>
            <a:r>
              <a:rPr lang="ru-RU" sz="1800" dirty="0"/>
              <a:t>, в короткий промежуток времени с 1989 года по 1994 год, количество объектно-ориентированных инструментов выросло с десятка до более, чем </a:t>
            </a:r>
            <a:r>
              <a:rPr lang="ru-RU" sz="1800" dirty="0" err="1" smtClean="0"/>
              <a:t>полусотни.Однако</a:t>
            </a:r>
            <a:r>
              <a:rPr lang="ru-RU" sz="1800" dirty="0"/>
              <a:t>, многие разработчики затруднялись подобрать язык моделирования, который бы полностью отвечал всем их потребностям. </a:t>
            </a:r>
            <a:endParaRPr lang="en-US" sz="1800" dirty="0" smtClean="0"/>
          </a:p>
          <a:p>
            <a:r>
              <a:rPr lang="ru-RU" sz="1800" dirty="0" smtClean="0"/>
              <a:t>В </a:t>
            </a:r>
            <a:r>
              <a:rPr lang="ru-RU" sz="1800" dirty="0"/>
              <a:t>результате выделилось новое поколение методов разработки, среди, которого особую популярность приобрели </a:t>
            </a:r>
            <a:r>
              <a:rPr lang="ru-RU" sz="1800" dirty="0">
                <a:hlinkClick r:id="rId6" tooltip="en:Booch method"/>
              </a:rPr>
              <a:t>метод Буча</a:t>
            </a:r>
            <a:r>
              <a:rPr lang="ru-RU" sz="1800" dirty="0"/>
              <a:t>, созданный Якобсоном </a:t>
            </a:r>
            <a:r>
              <a:rPr lang="ru-RU" sz="1800" i="1" dirty="0" err="1"/>
              <a:t>Object-Oriented</a:t>
            </a:r>
            <a:r>
              <a:rPr lang="ru-RU" sz="1800" i="1" dirty="0"/>
              <a:t> </a:t>
            </a:r>
            <a:r>
              <a:rPr lang="ru-RU" sz="1800" i="1" dirty="0" err="1"/>
              <a:t>Software</a:t>
            </a:r>
            <a:r>
              <a:rPr lang="ru-RU" sz="1800" i="1" dirty="0"/>
              <a:t> </a:t>
            </a:r>
            <a:r>
              <a:rPr lang="ru-RU" sz="1800" i="1" dirty="0" err="1"/>
              <a:t>Engineering</a:t>
            </a:r>
            <a:r>
              <a:rPr lang="ru-RU" sz="1800" dirty="0"/>
              <a:t> (</a:t>
            </a:r>
            <a:r>
              <a:rPr lang="ru-RU" sz="1800" i="1" dirty="0"/>
              <a:t>OOSE</a:t>
            </a:r>
            <a:r>
              <a:rPr lang="ru-RU" sz="1800" dirty="0"/>
              <a:t>) и разработанный </a:t>
            </a:r>
            <a:r>
              <a:rPr lang="ru-RU" sz="1800" dirty="0" err="1"/>
              <a:t>Рамбо</a:t>
            </a:r>
            <a:r>
              <a:rPr lang="ru-RU" sz="1800" dirty="0"/>
              <a:t> </a:t>
            </a:r>
            <a:r>
              <a:rPr lang="ru-RU" sz="1800" i="1" dirty="0" err="1"/>
              <a:t>Object</a:t>
            </a:r>
            <a:r>
              <a:rPr lang="ru-RU" sz="1800" i="1" dirty="0"/>
              <a:t> </a:t>
            </a:r>
            <a:r>
              <a:rPr lang="ru-RU" sz="1800" i="1" dirty="0" err="1"/>
              <a:t>Modeling</a:t>
            </a:r>
            <a:r>
              <a:rPr lang="ru-RU" sz="1800" i="1" dirty="0"/>
              <a:t> </a:t>
            </a:r>
            <a:r>
              <a:rPr lang="ru-RU" sz="1800" i="1" dirty="0" err="1"/>
              <a:t>Technique</a:t>
            </a:r>
            <a:r>
              <a:rPr lang="ru-RU" sz="1800" dirty="0"/>
              <a:t> (</a:t>
            </a:r>
            <a:r>
              <a:rPr lang="ru-RU" sz="1800" i="1" dirty="0"/>
              <a:t>OMT</a:t>
            </a:r>
            <a:r>
              <a:rPr lang="ru-RU" sz="1800" dirty="0"/>
              <a:t>). Помимо них существовали и другие завершённые технологии, например </a:t>
            </a:r>
            <a:r>
              <a:rPr lang="ru-RU" sz="1800" i="1" dirty="0" err="1"/>
              <a:t>Fusion</a:t>
            </a:r>
            <a:r>
              <a:rPr lang="ru-RU" sz="1800" dirty="0"/>
              <a:t>, </a:t>
            </a:r>
            <a:r>
              <a:rPr lang="ru-RU" sz="1800" i="1" dirty="0" err="1"/>
              <a:t>Shlaer-Mellor</a:t>
            </a:r>
            <a:r>
              <a:rPr lang="ru-RU" sz="1800" dirty="0"/>
              <a:t> и </a:t>
            </a:r>
            <a:r>
              <a:rPr lang="ru-RU" sz="1800" i="1" dirty="0" err="1"/>
              <a:t>Coad-Yourdon</a:t>
            </a:r>
            <a:r>
              <a:rPr lang="ru-RU" sz="1800" dirty="0"/>
              <a:t>, однако всем из них были присущи не только преимущества, но и существенные </a:t>
            </a:r>
            <a:r>
              <a:rPr lang="ru-RU" sz="1800" dirty="0" smtClean="0"/>
              <a:t>недостатки.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0788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5121" y="226755"/>
            <a:ext cx="9613861" cy="7430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/>
              <a:t>Диаграммы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412" y="2064327"/>
            <a:ext cx="5429534" cy="4613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Структурные диаграммы:</a:t>
            </a:r>
            <a:r>
              <a:rPr lang="ru-RU" dirty="0"/>
              <a:t> </a:t>
            </a:r>
          </a:p>
          <a:p>
            <a:r>
              <a:rPr lang="ru-RU" dirty="0">
                <a:solidFill>
                  <a:schemeClr val="bg1"/>
                </a:solidFill>
                <a:hlinkClick r:id="rId2" tooltip="Диаграмма классов"/>
              </a:rPr>
              <a:t>Диаграмма классов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  <a:hlinkClick r:id="rId3" tooltip="Диаграмма компонентов"/>
              </a:rPr>
              <a:t>Диаграмма компонентов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  <a:hlinkClick r:id="rId4" tooltip="Диаграмма композитной структуры"/>
              </a:rPr>
              <a:t>Диаграмма композитной/составной структуры</a:t>
            </a:r>
            <a:r>
              <a:rPr lang="ru-RU" dirty="0">
                <a:solidFill>
                  <a:schemeClr val="bg1"/>
                </a:solidFill>
              </a:rPr>
              <a:t> </a:t>
            </a:r>
          </a:p>
          <a:p>
            <a:pPr marL="457200" lvl="1" indent="0">
              <a:buNone/>
            </a:pPr>
            <a:r>
              <a:rPr lang="ru-RU" dirty="0"/>
              <a:t>Диаграмма кооперации (UML2.0)</a:t>
            </a:r>
          </a:p>
          <a:p>
            <a:r>
              <a:rPr lang="ru-RU" dirty="0">
                <a:solidFill>
                  <a:schemeClr val="bg1"/>
                </a:solidFill>
                <a:hlinkClick r:id="rId5" tooltip="Диаграмма развёртывания"/>
              </a:rPr>
              <a:t>Диаграмма развёртывания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  <a:hlinkClick r:id="rId6" tooltip="Диаграмма объектов"/>
              </a:rPr>
              <a:t>Диаграмма объектов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  <a:hlinkClick r:id="rId7" tooltip="Диаграмма пакетов"/>
              </a:rPr>
              <a:t>Диаграмма пакетов</a:t>
            </a:r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9603" y="1158416"/>
            <a:ext cx="10307780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В UML используются следующие виды </a:t>
            </a:r>
            <a:r>
              <a:rPr lang="ru-RU" dirty="0" smtClean="0">
                <a:hlinkClick r:id="rId8" tooltip="Диаграмма (UML)"/>
              </a:rPr>
              <a:t>диаграмм</a:t>
            </a:r>
            <a:r>
              <a:rPr lang="ru-RU" dirty="0" smtClean="0"/>
              <a:t>: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249846" y="2064327"/>
            <a:ext cx="5748189" cy="461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/>
              <a:t>Диаграммы </a:t>
            </a:r>
            <a:r>
              <a:rPr lang="ru-RU" b="1" dirty="0"/>
              <a:t>поведения:</a:t>
            </a:r>
            <a:r>
              <a:rPr lang="ru-RU" dirty="0"/>
              <a:t> </a:t>
            </a:r>
          </a:p>
          <a:p>
            <a:r>
              <a:rPr lang="ru-RU" dirty="0">
                <a:solidFill>
                  <a:schemeClr val="bg1"/>
                </a:solidFill>
                <a:hlinkClick r:id="rId9" tooltip="Диаграмма деятельности"/>
              </a:rPr>
              <a:t>Диаграмма деятельности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  <a:hlinkClick r:id="rId10" tooltip="Диаграмма состояний (UML)"/>
              </a:rPr>
              <a:t>Диаграмма состояний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  <a:hlinkClick r:id="rId11" tooltip="Диаграмма прецедентов"/>
              </a:rPr>
              <a:t>Диаграмма вариантов использования</a:t>
            </a:r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b="1" dirty="0"/>
              <a:t>Диаграммы взаимодействия:</a:t>
            </a:r>
            <a:r>
              <a:rPr lang="ru-RU" dirty="0"/>
              <a:t> </a:t>
            </a:r>
          </a:p>
          <a:p>
            <a:pPr lvl="1"/>
            <a:r>
              <a:rPr lang="ru-RU" dirty="0">
                <a:solidFill>
                  <a:schemeClr val="bg1"/>
                </a:solidFill>
                <a:hlinkClick r:id="rId12" tooltip="Диаграмма коммуникации"/>
              </a:rPr>
              <a:t>Диаграмма коммуникации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/>
              <a:t>(</a:t>
            </a:r>
            <a:r>
              <a:rPr lang="ru-RU" dirty="0">
                <a:solidFill>
                  <a:schemeClr val="bg1"/>
                </a:solidFill>
              </a:rPr>
              <a:t>UML2.0) / Диаграмма кооперации (UML1.x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</a:p>
          <a:p>
            <a:pPr lvl="1"/>
            <a:r>
              <a:rPr lang="ru-RU" dirty="0">
                <a:solidFill>
                  <a:schemeClr val="bg1"/>
                </a:solidFill>
              </a:rPr>
              <a:t>Диаграмма обзора взаимодействия (</a:t>
            </a:r>
            <a:r>
              <a:rPr lang="en-US" dirty="0">
                <a:solidFill>
                  <a:schemeClr val="bg1"/>
                </a:solidFill>
              </a:rPr>
              <a:t>UML2.0)</a:t>
            </a:r>
            <a:endParaRPr lang="ru-RU" dirty="0">
              <a:solidFill>
                <a:schemeClr val="bg1"/>
              </a:solidFill>
            </a:endParaRPr>
          </a:p>
          <a:p>
            <a:pPr lvl="1"/>
            <a:r>
              <a:rPr lang="ru-RU" dirty="0" smtClean="0">
                <a:solidFill>
                  <a:schemeClr val="bg1"/>
                </a:solidFill>
                <a:hlinkClick r:id="rId13" tooltip="Диаграмма последовательности"/>
              </a:rPr>
              <a:t>Диаграмма </a:t>
            </a:r>
            <a:r>
              <a:rPr lang="ru-RU" dirty="0">
                <a:solidFill>
                  <a:schemeClr val="bg1"/>
                </a:solidFill>
                <a:hlinkClick r:id="rId13" tooltip="Диаграмма последовательности"/>
              </a:rPr>
              <a:t>последовательности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103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2336873"/>
            <a:ext cx="10721970" cy="413320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>
                <a:solidFill>
                  <a:schemeClr val="bg1"/>
                </a:solidFill>
                <a:hlinkClick r:id="rId2" tooltip="Диаграмма классов"/>
              </a:rPr>
              <a:t>Диаграмма классов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/>
              <a:t>(</a:t>
            </a:r>
            <a:r>
              <a:rPr lang="ru-RU" dirty="0" err="1"/>
              <a:t>Class</a:t>
            </a:r>
            <a:r>
              <a:rPr lang="ru-RU" dirty="0"/>
              <a:t> </a:t>
            </a:r>
            <a:r>
              <a:rPr lang="ru-RU" dirty="0" err="1"/>
              <a:t>diagram</a:t>
            </a:r>
            <a:r>
              <a:rPr lang="ru-RU" dirty="0"/>
              <a:t>) — статическая структурная диаграмма, описывающая структуру системы, демонстрирующая классы системы, их атрибуты, методы и зависимости между классами.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Существуют </a:t>
            </a:r>
            <a:r>
              <a:rPr lang="ru-RU" dirty="0"/>
              <a:t>разные точки зрения на построение диаграмм классов в зависимости от целей их применения: </a:t>
            </a:r>
            <a:endParaRPr lang="ru-RU" dirty="0" smtClean="0"/>
          </a:p>
          <a:p>
            <a:r>
              <a:rPr lang="ru-RU" dirty="0"/>
              <a:t>концептуальная точка зрения — диаграмма классов описывает модель предметной области, в ней присутствуют только классы прикладных объектов;</a:t>
            </a:r>
          </a:p>
          <a:p>
            <a:r>
              <a:rPr lang="ru-RU" dirty="0"/>
              <a:t>точка зрения спецификации — диаграмма классов применяется при проектировании информационных систем;</a:t>
            </a:r>
          </a:p>
          <a:p>
            <a:r>
              <a:rPr lang="ru-RU" dirty="0"/>
              <a:t>точка зрения реализации — диаграмма классов содержит классы, используемые непосредственно в программном коде (при использовании объектно-ориентированных языков программирования).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10721970" cy="1080938"/>
          </a:xfrm>
        </p:spPr>
        <p:txBody>
          <a:bodyPr/>
          <a:lstStyle/>
          <a:p>
            <a:pPr algn="ctr"/>
            <a:r>
              <a:rPr lang="ru-RU" dirty="0" smtClean="0"/>
              <a:t>Диаграмма классов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581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10583424" cy="1080938"/>
          </a:xfrm>
        </p:spPr>
        <p:txBody>
          <a:bodyPr/>
          <a:lstStyle/>
          <a:p>
            <a:pPr algn="ctr"/>
            <a:r>
              <a:rPr lang="ru-RU" dirty="0" smtClean="0"/>
              <a:t>Диаграмма классов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8" y="2510271"/>
            <a:ext cx="10805097" cy="38766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3044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250" y="1986566"/>
            <a:ext cx="11297998" cy="1358478"/>
          </a:xfrm>
        </p:spPr>
        <p:txBody>
          <a:bodyPr>
            <a:normAutofit/>
          </a:bodyPr>
          <a:lstStyle/>
          <a:p>
            <a:r>
              <a:rPr lang="ru-RU" sz="2200" b="1" dirty="0" err="1" smtClean="0"/>
              <a:t>Диагра́мма</a:t>
            </a:r>
            <a:r>
              <a:rPr lang="ru-RU" sz="2200" b="1" dirty="0" smtClean="0"/>
              <a:t> </a:t>
            </a:r>
            <a:r>
              <a:rPr lang="ru-RU" sz="2200" b="1" dirty="0" err="1" smtClean="0"/>
              <a:t>компоне́нтов</a:t>
            </a:r>
            <a:r>
              <a:rPr lang="ru-RU" sz="2200" dirty="0" smtClean="0"/>
              <a:t> (</a:t>
            </a:r>
            <a:r>
              <a:rPr lang="ru-RU" sz="2200" i="1" dirty="0" err="1" smtClean="0"/>
              <a:t>Component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diagram</a:t>
            </a:r>
            <a:r>
              <a:rPr lang="ru-RU" sz="2200" dirty="0" smtClean="0"/>
              <a:t>) — элемент языка моделирования </a:t>
            </a:r>
            <a:r>
              <a:rPr lang="ru-RU" sz="2200" dirty="0" smtClean="0">
                <a:hlinkClick r:id="rId2" tooltip="UML"/>
              </a:rPr>
              <a:t>UML</a:t>
            </a:r>
            <a:r>
              <a:rPr lang="ru-RU" sz="2200" dirty="0" smtClean="0"/>
              <a:t>, статическая структурная </a:t>
            </a:r>
            <a:r>
              <a:rPr lang="ru-RU" sz="2200" dirty="0" smtClean="0">
                <a:hlinkClick r:id="rId3" tooltip="Диаграмма"/>
              </a:rPr>
              <a:t>диаграмма</a:t>
            </a:r>
            <a:r>
              <a:rPr lang="ru-RU" sz="2200" dirty="0" smtClean="0"/>
              <a:t>, которая показывает разбиение программной системы на структурные </a:t>
            </a:r>
            <a:r>
              <a:rPr lang="ru-RU" sz="2200" dirty="0" smtClean="0">
                <a:hlinkClick r:id="rId4" tooltip="Компонент (UML) (страница отсутствует)"/>
              </a:rPr>
              <a:t>компоненты</a:t>
            </a:r>
            <a:r>
              <a:rPr lang="ru-RU" sz="2200" dirty="0" smtClean="0"/>
              <a:t> и связи (зависимости) между компонентами.</a:t>
            </a:r>
            <a:endParaRPr lang="ru-RU" sz="22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2721" y="905628"/>
            <a:ext cx="10555715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Диаграмма компонентов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38251" y="3345043"/>
            <a:ext cx="1129799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С помощью диаграммы компонентов представляются инкапсулированные классы вместе с их интерфейсными оболочками, портами и внутренними структурами (которые тоже могут состоять из компонентов и коннекторов</a:t>
            </a:r>
            <a:r>
              <a:rPr lang="ru-RU" sz="2000" dirty="0" smtClean="0"/>
              <a:t>). </a:t>
            </a:r>
            <a:endParaRPr lang="en-US" sz="2000" dirty="0" smtClean="0"/>
          </a:p>
          <a:p>
            <a:endParaRPr lang="ru-RU" sz="2000" dirty="0"/>
          </a:p>
          <a:p>
            <a:r>
              <a:rPr lang="ru-RU" sz="2000" dirty="0"/>
              <a:t>Компоненты связываются через </a:t>
            </a:r>
            <a:r>
              <a:rPr lang="ru-RU" sz="2000" i="1" dirty="0"/>
              <a:t>зависимости</a:t>
            </a:r>
            <a:r>
              <a:rPr lang="ru-RU" sz="2000" dirty="0"/>
              <a:t>, когда соединяется требуемый </a:t>
            </a:r>
            <a:r>
              <a:rPr lang="ru-RU" sz="2000" dirty="0">
                <a:hlinkClick r:id="rId5" tooltip="Интерфейс"/>
              </a:rPr>
              <a:t>интерфейс</a:t>
            </a:r>
            <a:r>
              <a:rPr lang="ru-RU" sz="2000" dirty="0"/>
              <a:t> одного компонента с имеющимся интерфейсом другого компонента. Таким образом иллюстрируются отношения </a:t>
            </a:r>
            <a:r>
              <a:rPr lang="ru-RU" sz="2000" i="1" dirty="0"/>
              <a:t>клиент-источник</a:t>
            </a:r>
            <a:r>
              <a:rPr lang="ru-RU" sz="2000" dirty="0"/>
              <a:t> между двумя компонентами. </a:t>
            </a:r>
          </a:p>
          <a:p>
            <a:endParaRPr lang="en-US" sz="2000" i="1" dirty="0" smtClean="0"/>
          </a:p>
          <a:p>
            <a:r>
              <a:rPr lang="ru-RU" sz="2000" i="1" dirty="0" smtClean="0"/>
              <a:t>Зависимость</a:t>
            </a:r>
            <a:r>
              <a:rPr lang="ru-RU" sz="2000" dirty="0" smtClean="0"/>
              <a:t> </a:t>
            </a:r>
            <a:r>
              <a:rPr lang="ru-RU" sz="2000" dirty="0"/>
              <a:t>показывает, что один компонент предоставляет сервис, необходимый другому компоненту. </a:t>
            </a:r>
            <a:r>
              <a:rPr lang="ru-RU" sz="2000" i="1" dirty="0"/>
              <a:t>Зависимость</a:t>
            </a:r>
            <a:r>
              <a:rPr lang="ru-RU" sz="2000" dirty="0"/>
              <a:t> изображается стрелкой от интерфейса или порта клиента к импортируемому интерфейсу</a:t>
            </a:r>
            <a:r>
              <a:rPr lang="ru-RU" sz="2000" dirty="0" smtClean="0"/>
              <a:t>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2164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10528006" cy="1080938"/>
          </a:xfrm>
        </p:spPr>
        <p:txBody>
          <a:bodyPr/>
          <a:lstStyle/>
          <a:p>
            <a:pPr algn="ctr"/>
            <a:r>
              <a:rPr lang="ru-RU" dirty="0" smtClean="0"/>
              <a:t>Диаграмма компонентов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18" y="2244436"/>
            <a:ext cx="9767455" cy="4405746"/>
          </a:xfrm>
        </p:spPr>
      </p:pic>
    </p:spTree>
    <p:extLst>
      <p:ext uri="{BB962C8B-B14F-4D97-AF65-F5344CB8AC3E}">
        <p14:creationId xmlns:p14="http://schemas.microsoft.com/office/powerpoint/2010/main" val="37066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10888224" cy="1080938"/>
          </a:xfrm>
        </p:spPr>
        <p:txBody>
          <a:bodyPr/>
          <a:lstStyle/>
          <a:p>
            <a:pPr algn="ctr"/>
            <a:r>
              <a:rPr lang="ru-RU" dirty="0" smtClean="0"/>
              <a:t>Диаграмма композитной структуры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2336873"/>
            <a:ext cx="10888224" cy="3883818"/>
          </a:xfrm>
        </p:spPr>
        <p:txBody>
          <a:bodyPr>
            <a:normAutofit/>
          </a:bodyPr>
          <a:lstStyle/>
          <a:p>
            <a:r>
              <a:rPr lang="ru-RU" b="1" dirty="0" err="1"/>
              <a:t>Диагра́мма</a:t>
            </a:r>
            <a:r>
              <a:rPr lang="ru-RU" b="1" dirty="0"/>
              <a:t> </a:t>
            </a:r>
            <a:r>
              <a:rPr lang="ru-RU" b="1" dirty="0" err="1"/>
              <a:t>компози́тной</a:t>
            </a:r>
            <a:r>
              <a:rPr lang="ru-RU" b="1" dirty="0"/>
              <a:t>/</a:t>
            </a:r>
            <a:r>
              <a:rPr lang="ru-RU" b="1" dirty="0" err="1"/>
              <a:t>составно́й</a:t>
            </a:r>
            <a:r>
              <a:rPr lang="ru-RU" b="1" dirty="0"/>
              <a:t> </a:t>
            </a:r>
            <a:r>
              <a:rPr lang="ru-RU" b="1" dirty="0" err="1"/>
              <a:t>структу́ры</a:t>
            </a:r>
            <a:r>
              <a:rPr lang="ru-RU" dirty="0"/>
              <a:t>, </a:t>
            </a:r>
            <a:r>
              <a:rPr lang="ru-RU" b="1" dirty="0" err="1"/>
              <a:t>Composite</a:t>
            </a:r>
            <a:r>
              <a:rPr lang="ru-RU" b="1" dirty="0"/>
              <a:t> </a:t>
            </a:r>
            <a:r>
              <a:rPr lang="ru-RU" b="1" dirty="0" err="1"/>
              <a:t>structure</a:t>
            </a:r>
            <a:r>
              <a:rPr lang="ru-RU" b="1" dirty="0"/>
              <a:t> </a:t>
            </a:r>
            <a:r>
              <a:rPr lang="ru-RU" b="1" dirty="0" err="1"/>
              <a:t>diagram</a:t>
            </a:r>
            <a:r>
              <a:rPr lang="ru-RU" dirty="0"/>
              <a:t> — статическая структурная </a:t>
            </a:r>
            <a:r>
              <a:rPr lang="ru-RU" dirty="0">
                <a:hlinkClick r:id="rId2" tooltip="Диаграмма"/>
              </a:rPr>
              <a:t>диаграмма</a:t>
            </a:r>
            <a:r>
              <a:rPr lang="ru-RU" dirty="0"/>
              <a:t>, демонстрирует внутреннюю структуру классов и, по возможности, взаимодействие </a:t>
            </a:r>
            <a:r>
              <a:rPr lang="ru-RU" dirty="0">
                <a:hlinkClick r:id="rId3" tooltip="Элемент множества"/>
              </a:rPr>
              <a:t>элементов</a:t>
            </a:r>
            <a:r>
              <a:rPr lang="ru-RU" dirty="0"/>
              <a:t> (частей) внутренней структуры </a:t>
            </a:r>
            <a:r>
              <a:rPr lang="ru-RU" dirty="0">
                <a:hlinkClick r:id="rId4" tooltip="Класс"/>
              </a:rPr>
              <a:t>класса</a:t>
            </a:r>
            <a:r>
              <a:rPr lang="ru-RU" dirty="0"/>
              <a:t>. </a:t>
            </a:r>
          </a:p>
          <a:p>
            <a:r>
              <a:rPr lang="ru-RU" dirty="0"/>
              <a:t>Подвидом диаграмм композитной структуры являются </a:t>
            </a:r>
            <a:r>
              <a:rPr lang="ru-RU" b="1" dirty="0"/>
              <a:t>диаграммы кооперации</a:t>
            </a:r>
            <a:r>
              <a:rPr lang="ru-RU" dirty="0"/>
              <a:t> (</a:t>
            </a:r>
            <a:r>
              <a:rPr lang="ru-RU" dirty="0" err="1"/>
              <a:t>Collaboration</a:t>
            </a:r>
            <a:r>
              <a:rPr lang="ru-RU" dirty="0"/>
              <a:t> </a:t>
            </a:r>
            <a:r>
              <a:rPr lang="ru-RU" dirty="0" err="1"/>
              <a:t>diagram</a:t>
            </a:r>
            <a:r>
              <a:rPr lang="ru-RU" dirty="0"/>
              <a:t>, введены в UML 2.0), которые показывают роли и взаимодействие классов в рамках кооперации. Кооперации удобны при моделировании </a:t>
            </a:r>
            <a:r>
              <a:rPr lang="ru-RU" dirty="0">
                <a:hlinkClick r:id="rId5" tooltip="Шаблоны проектирования"/>
              </a:rPr>
              <a:t>шаблонов проектирования</a:t>
            </a:r>
            <a:r>
              <a:rPr lang="ru-RU" dirty="0"/>
              <a:t>. </a:t>
            </a:r>
          </a:p>
          <a:p>
            <a:r>
              <a:rPr lang="ru-RU" dirty="0"/>
              <a:t>Диаграммы композитной структуры могут использоваться совместно с </a:t>
            </a:r>
            <a:r>
              <a:rPr lang="ru-RU" dirty="0">
                <a:hlinkClick r:id="rId6" tooltip="Диаграмма классов"/>
              </a:rPr>
              <a:t>диаграммами классов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332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1115</TotalTime>
  <Words>691</Words>
  <Application>Microsoft Office PowerPoint</Application>
  <PresentationFormat>Широкоэкранный</PresentationFormat>
  <Paragraphs>104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Arial</vt:lpstr>
      <vt:lpstr>Trebuchet MS</vt:lpstr>
      <vt:lpstr>Берлин</vt:lpstr>
      <vt:lpstr>Основы UML-диаграмм</vt:lpstr>
      <vt:lpstr>Для начала давайте выясним, что такое UML</vt:lpstr>
      <vt:lpstr>Краткая история о предпосылках создания языка UML</vt:lpstr>
      <vt:lpstr>Диаграммы </vt:lpstr>
      <vt:lpstr>Диаграмма классов</vt:lpstr>
      <vt:lpstr>Диаграмма классов</vt:lpstr>
      <vt:lpstr>Презентация PowerPoint</vt:lpstr>
      <vt:lpstr>Диаграмма компонентов</vt:lpstr>
      <vt:lpstr>Диаграмма композитной структуры</vt:lpstr>
      <vt:lpstr>Диаграмма композитной структуры</vt:lpstr>
      <vt:lpstr>Диаграмма развертывания</vt:lpstr>
      <vt:lpstr>Диаграмма развертывания</vt:lpstr>
      <vt:lpstr>Диаграмма объектов</vt:lpstr>
      <vt:lpstr>Диаграмма объектов</vt:lpstr>
      <vt:lpstr>Диаграмма пакетов</vt:lpstr>
      <vt:lpstr>Диаграмма пакетов</vt:lpstr>
      <vt:lpstr>Диаграмма деятельности</vt:lpstr>
      <vt:lpstr>Диаграмма деятельности</vt:lpstr>
      <vt:lpstr>Диаграмма состояний</vt:lpstr>
      <vt:lpstr>Диаграмма состояний</vt:lpstr>
      <vt:lpstr>Диаграмма прецедентов</vt:lpstr>
      <vt:lpstr>Диаграмма прецедентов</vt:lpstr>
      <vt:lpstr>Диаграмма коммуникации</vt:lpstr>
      <vt:lpstr>Диаграмма коммуникации</vt:lpstr>
      <vt:lpstr>Диаграмма обзора взаимодействия</vt:lpstr>
      <vt:lpstr>Диаграмма обзора взаимодействия</vt:lpstr>
      <vt:lpstr>Диаграмма последовательности</vt:lpstr>
      <vt:lpstr>Диаграмма последовательности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UML-диаграмм</dc:title>
  <dc:creator>Александр Сечкин</dc:creator>
  <cp:lastModifiedBy>Александр Сечкин</cp:lastModifiedBy>
  <cp:revision>30</cp:revision>
  <dcterms:created xsi:type="dcterms:W3CDTF">2020-12-20T09:55:50Z</dcterms:created>
  <dcterms:modified xsi:type="dcterms:W3CDTF">2020-12-21T14:27:44Z</dcterms:modified>
</cp:coreProperties>
</file>