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343" r:id="rId7"/>
    <p:sldId id="344" r:id="rId8"/>
    <p:sldId id="345" r:id="rId9"/>
    <p:sldId id="347" r:id="rId10"/>
    <p:sldId id="348" r:id="rId11"/>
    <p:sldId id="346" r:id="rId12"/>
    <p:sldId id="266" r:id="rId13"/>
    <p:sldId id="338" r:id="rId14"/>
    <p:sldId id="268" r:id="rId15"/>
    <p:sldId id="270" r:id="rId16"/>
    <p:sldId id="272" r:id="rId17"/>
    <p:sldId id="274" r:id="rId18"/>
    <p:sldId id="276" r:id="rId19"/>
    <p:sldId id="278" r:id="rId20"/>
    <p:sldId id="280" r:id="rId21"/>
    <p:sldId id="282" r:id="rId22"/>
    <p:sldId id="284" r:id="rId23"/>
    <p:sldId id="286" r:id="rId24"/>
    <p:sldId id="288" r:id="rId25"/>
    <p:sldId id="291" r:id="rId26"/>
    <p:sldId id="293" r:id="rId27"/>
    <p:sldId id="295" r:id="rId28"/>
    <p:sldId id="300" r:id="rId29"/>
    <p:sldId id="302" r:id="rId30"/>
    <p:sldId id="303" r:id="rId31"/>
    <p:sldId id="304" r:id="rId32"/>
    <p:sldId id="299" r:id="rId33"/>
    <p:sldId id="308" r:id="rId34"/>
    <p:sldId id="309" r:id="rId35"/>
    <p:sldId id="313" r:id="rId36"/>
    <p:sldId id="314" r:id="rId37"/>
    <p:sldId id="319" r:id="rId38"/>
    <p:sldId id="310" r:id="rId39"/>
    <p:sldId id="320" r:id="rId40"/>
    <p:sldId id="315" r:id="rId41"/>
    <p:sldId id="316" r:id="rId42"/>
    <p:sldId id="317" r:id="rId43"/>
    <p:sldId id="318" r:id="rId44"/>
    <p:sldId id="333" r:id="rId45"/>
    <p:sldId id="305" r:id="rId46"/>
    <p:sldId id="306" r:id="rId47"/>
    <p:sldId id="324" r:id="rId48"/>
    <p:sldId id="325" r:id="rId49"/>
    <p:sldId id="327" r:id="rId50"/>
    <p:sldId id="328" r:id="rId51"/>
    <p:sldId id="329" r:id="rId52"/>
    <p:sldId id="330" r:id="rId53"/>
    <p:sldId id="331" r:id="rId54"/>
    <p:sldId id="326" r:id="rId55"/>
    <p:sldId id="311" r:id="rId56"/>
    <p:sldId id="332" r:id="rId57"/>
    <p:sldId id="312" r:id="rId58"/>
    <p:sldId id="321" r:id="rId59"/>
    <p:sldId id="337" r:id="rId60"/>
    <p:sldId id="334" r:id="rId61"/>
    <p:sldId id="335" r:id="rId62"/>
    <p:sldId id="336" r:id="rId63"/>
    <p:sldId id="307" r:id="rId64"/>
    <p:sldId id="339" r:id="rId65"/>
    <p:sldId id="340" r:id="rId66"/>
    <p:sldId id="341" r:id="rId67"/>
    <p:sldId id="342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3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4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00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6CEFB-9010-498C-B8D7-E83EF575CA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557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8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5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5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35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6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02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55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A41E8-DA71-42EE-8F5C-69167AC99362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FB2F0-C13F-4083-8DC5-E650385E2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6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33CC"/>
                </a:solidFill>
              </a:rPr>
              <a:t>3.1.4. Одноканальные СМО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010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b="1" dirty="0">
                <a:solidFill>
                  <a:srgbClr val="0000FF"/>
                </a:solidFill>
                <a:latin typeface="Times New Roman"/>
                <a:ea typeface="Times New Roman"/>
              </a:rPr>
              <a:t>6. Абсолютная пропускная способность</a:t>
            </a:r>
            <a: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(интенсивность </a:t>
            </a:r>
            <a:r>
              <a:rPr lang="ru-RU" sz="2800" dirty="0">
                <a:latin typeface="Times New Roman"/>
                <a:ea typeface="Times New Roman"/>
              </a:rPr>
              <a:t>выходящего потока обслуженных заявок).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  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           </a:t>
            </a:r>
            <a:r>
              <a:rPr lang="ru-RU" sz="2800" i="1" dirty="0" smtClean="0">
                <a:latin typeface="Times New Roman"/>
                <a:ea typeface="Times New Roman"/>
              </a:rPr>
              <a:t>A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= </a:t>
            </a:r>
            <a:r>
              <a:rPr lang="ru-RU" sz="2800" i="1" dirty="0">
                <a:latin typeface="Times New Roman"/>
                <a:ea typeface="Times New Roman"/>
              </a:rPr>
              <a:t>Q</a:t>
            </a:r>
            <a:r>
              <a:rPr lang="ru-RU" sz="2800" dirty="0">
                <a:latin typeface="Times New Roman"/>
                <a:ea typeface="Times New Roman"/>
              </a:rPr>
              <a:t> • </a:t>
            </a:r>
            <a:r>
              <a:rPr lang="ru-RU" sz="2800" i="1" dirty="0">
                <a:latin typeface="Times New Roman"/>
                <a:ea typeface="Times New Roman"/>
              </a:rPr>
              <a:t>λ</a:t>
            </a:r>
            <a:r>
              <a:rPr lang="ru-RU" sz="2800" dirty="0">
                <a:latin typeface="Times New Roman"/>
                <a:ea typeface="Times New Roman"/>
              </a:rPr>
              <a:t> = 0.565 • 1 = 0.565 заявок/час.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7</a:t>
            </a:r>
            <a:r>
              <a:rPr lang="ru-RU" sz="3000" b="1" dirty="0">
                <a:solidFill>
                  <a:srgbClr val="0000FF"/>
                </a:solidFill>
                <a:latin typeface="Times New Roman"/>
                <a:ea typeface="Times New Roman"/>
              </a:rPr>
              <a:t>. Среднее время простоя СМО</a:t>
            </a:r>
            <a: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  <a:t>.</a:t>
            </a:r>
            <a:b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</a:br>
            <a:r>
              <a:rPr lang="ru-RU" sz="3000" dirty="0" smtClean="0">
                <a:latin typeface="Times New Roman"/>
                <a:ea typeface="Times New Roman"/>
              </a:rPr>
              <a:t>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            </a:t>
            </a:r>
            <a:r>
              <a:rPr lang="ru-RU" sz="2800" i="1" dirty="0" err="1" smtClean="0">
                <a:latin typeface="Times New Roman"/>
                <a:ea typeface="Times New Roman"/>
              </a:rPr>
              <a:t>t</a:t>
            </a:r>
            <a:r>
              <a:rPr lang="ru-RU" sz="2800" baseline="-25000" dirty="0" err="1" smtClean="0">
                <a:latin typeface="Times New Roman"/>
                <a:ea typeface="Times New Roman"/>
              </a:rPr>
              <a:t>пр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= </a:t>
            </a:r>
            <a:r>
              <a:rPr lang="ru-RU" sz="2800" i="1" dirty="0" err="1">
                <a:latin typeface="Times New Roman"/>
                <a:ea typeface="Times New Roman"/>
              </a:rPr>
              <a:t>p</a:t>
            </a:r>
            <a:r>
              <a:rPr lang="ru-RU" sz="2800" baseline="-25000" dirty="0" err="1">
                <a:latin typeface="Times New Roman"/>
                <a:ea typeface="Times New Roman"/>
              </a:rPr>
              <a:t>отк</a:t>
            </a:r>
            <a:r>
              <a:rPr lang="ru-RU" sz="2800" dirty="0">
                <a:latin typeface="Times New Roman"/>
                <a:ea typeface="Times New Roman"/>
              </a:rPr>
              <a:t> • </a:t>
            </a:r>
            <a:r>
              <a:rPr lang="ru-RU" sz="2800" i="1" dirty="0" err="1">
                <a:latin typeface="Times New Roman"/>
                <a:ea typeface="Times New Roman"/>
              </a:rPr>
              <a:t>t</a:t>
            </a:r>
            <a:r>
              <a:rPr lang="ru-RU" sz="2800" baseline="-25000" dirty="0" err="1">
                <a:latin typeface="Times New Roman"/>
                <a:ea typeface="Times New Roman"/>
              </a:rPr>
              <a:t>обс</a:t>
            </a:r>
            <a:r>
              <a:rPr lang="ru-RU" sz="2800" dirty="0">
                <a:latin typeface="Times New Roman"/>
                <a:ea typeface="Times New Roman"/>
              </a:rPr>
              <a:t> = 0.43 • 0.769 = 0.334 час.</a:t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28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10</a:t>
            </a:r>
            <a:r>
              <a:rPr lang="ru-RU" sz="3000" b="1" dirty="0">
                <a:solidFill>
                  <a:srgbClr val="0000FF"/>
                </a:solidFill>
                <a:latin typeface="Times New Roman"/>
                <a:ea typeface="Times New Roman"/>
              </a:rPr>
              <a:t>. Среднее число обслуживаемых заявок</a:t>
            </a:r>
            <a: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>
                <a:solidFill>
                  <a:srgbClr val="0000FF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FF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            </a:t>
            </a:r>
            <a:r>
              <a:rPr lang="ru-RU" sz="2800" i="1" dirty="0" err="1" smtClean="0">
                <a:latin typeface="Times New Roman"/>
                <a:ea typeface="Times New Roman"/>
              </a:rPr>
              <a:t>L</a:t>
            </a:r>
            <a:r>
              <a:rPr lang="ru-RU" sz="2800" baseline="-25000" dirty="0" err="1" smtClean="0">
                <a:latin typeface="Times New Roman"/>
                <a:ea typeface="Times New Roman"/>
              </a:rPr>
              <a:t>обс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= </a:t>
            </a:r>
            <a:r>
              <a:rPr lang="ru-RU" sz="2800" i="1" dirty="0">
                <a:latin typeface="Times New Roman"/>
                <a:ea typeface="Times New Roman"/>
              </a:rPr>
              <a:t>ρ</a:t>
            </a:r>
            <a:r>
              <a:rPr lang="ru-RU" sz="2800" dirty="0">
                <a:latin typeface="Times New Roman"/>
                <a:ea typeface="Times New Roman"/>
              </a:rPr>
              <a:t> • </a:t>
            </a:r>
            <a:r>
              <a:rPr lang="ru-RU" sz="2800" i="1" dirty="0">
                <a:latin typeface="Times New Roman"/>
                <a:ea typeface="Times New Roman"/>
              </a:rPr>
              <a:t>Q</a:t>
            </a:r>
            <a:r>
              <a:rPr lang="ru-RU" sz="2800" dirty="0">
                <a:latin typeface="Times New Roman"/>
                <a:ea typeface="Times New Roman"/>
              </a:rPr>
              <a:t> = 0.769 • 0.565 = 0.435 ед.</a:t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93738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Число заявок, получивших отказ в течение час</a:t>
            </a:r>
            <a:r>
              <a:rPr lang="ru-RU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λ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•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p</a:t>
            </a:r>
            <a:r>
              <a:rPr lang="ru-RU" baseline="-2500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= 0.43 заявок в час.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Номинальная производительность СМО: </a:t>
            </a:r>
            <a:endParaRPr lang="ru-RU" dirty="0" smtClean="0">
              <a:solidFill>
                <a:srgbClr val="0000FF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1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/ 0.769 =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1,3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заявок в час.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Фактическая производительность СМО: </a:t>
            </a:r>
            <a:endParaRPr lang="ru-RU" dirty="0" smtClean="0">
              <a:solidFill>
                <a:srgbClr val="0000FF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0.565 * 100%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= 57%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от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номинальной производительности.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67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5C37AA2-7682-4CA8-9EC2-AE5E84A75E4B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4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124744"/>
            <a:ext cx="83343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818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1028700"/>
            <a:ext cx="78771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04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BBDB573-02D8-4D4E-B817-BC6BA7659814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688"/>
            <a:ext cx="84963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635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815843-7AE0-46CE-9F93-9A2C0582925B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400" smtClean="0"/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052513"/>
            <a:ext cx="84010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661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0033CC"/>
                </a:solidFill>
              </a:rPr>
              <a:t>б) Одноканальная СМО с ограниченной длиной очереди </a:t>
            </a:r>
            <a:r>
              <a:rPr lang="ru-RU" altLang="ru-RU" sz="3200" dirty="0"/>
              <a:t>(</a:t>
            </a:r>
            <a:r>
              <a:rPr lang="en-US" sz="3200" dirty="0" smtClean="0"/>
              <a:t>M</a:t>
            </a:r>
            <a:r>
              <a:rPr lang="ru-RU" sz="3200" dirty="0"/>
              <a:t>/</a:t>
            </a:r>
            <a:r>
              <a:rPr lang="en-US" sz="3200" dirty="0"/>
              <a:t>M</a:t>
            </a:r>
            <a:r>
              <a:rPr lang="ru-RU" sz="3200" dirty="0"/>
              <a:t>/1/</a:t>
            </a:r>
            <a:r>
              <a:rPr lang="en-US" sz="3200" dirty="0" smtClean="0"/>
              <a:t>m</a:t>
            </a:r>
            <a:r>
              <a:rPr lang="ru-RU" sz="3200" dirty="0" smtClean="0"/>
              <a:t>)</a:t>
            </a:r>
            <a:endParaRPr lang="ru-RU" altLang="ru-RU" sz="3200" b="1" dirty="0" smtClean="0">
              <a:solidFill>
                <a:srgbClr val="0033CC"/>
              </a:solidFill>
            </a:endParaRP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5974264-2C1D-4856-BEB2-B1C564B3E1A7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40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16" y="1688554"/>
            <a:ext cx="74676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7937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ъект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Запишем уравнения описывающее состояния системы</a:t>
            </a:r>
          </a:p>
          <a:p>
            <a:pPr marL="0" indent="0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29F8EFA-2E9C-4F04-AA8B-45B59010AEBD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400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1416050"/>
            <a:ext cx="4543425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969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Определим предельные вероятности состояния системы.</a:t>
            </a:r>
          </a:p>
          <a:p>
            <a:pPr marL="0" indent="0"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  Учитывая, что                                       получим</a:t>
            </a:r>
          </a:p>
          <a:p>
            <a:pPr marL="0" indent="0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8945236-F24A-4A3F-87A3-709798A69829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40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88504"/>
            <a:ext cx="5524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89040"/>
            <a:ext cx="33051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81128"/>
            <a:ext cx="52197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57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315DAA0-5499-413B-AAC3-D781FE26466F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40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852488"/>
            <a:ext cx="80391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46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692150"/>
            <a:ext cx="8218488" cy="5761038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dirty="0" smtClean="0"/>
              <a:t>    </a:t>
            </a:r>
            <a:r>
              <a:rPr lang="ru-RU" altLang="ru-RU" b="1" dirty="0" smtClean="0">
                <a:solidFill>
                  <a:srgbClr val="0000FF"/>
                </a:solidFill>
              </a:rPr>
              <a:t>а) одноканальная СМО с отказами </a:t>
            </a:r>
            <a:r>
              <a:rPr lang="ru-RU" altLang="ru-RU" dirty="0" smtClean="0"/>
              <a:t>(</a:t>
            </a:r>
            <a:r>
              <a:rPr lang="ru-RU" dirty="0" smtClean="0"/>
              <a:t>М/М/1/0) </a:t>
            </a:r>
            <a:endParaRPr lang="ru-RU" altLang="ru-RU" b="1" dirty="0" smtClean="0">
              <a:solidFill>
                <a:srgbClr val="0033CC"/>
              </a:solidFill>
            </a:endParaRPr>
          </a:p>
          <a:p>
            <a:pPr marL="0" indent="0" algn="just">
              <a:buFontTx/>
              <a:buNone/>
            </a:pPr>
            <a:r>
              <a:rPr lang="ru-RU" altLang="ru-RU" dirty="0" smtClean="0"/>
              <a:t>   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Система имеет один канал на который поступает поток заявок с интенсивностью </a:t>
            </a:r>
            <a:r>
              <a:rPr lang="ru-RU" alt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𝜆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 Поток обслуживания  имеет интенсивность </a:t>
            </a:r>
            <a:r>
              <a:rPr lang="ru-RU" alt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 Предполагается, что все события переводящие СМО из состояние в состояние будет простейшим. Найти предельные вероятности системы и показатели ее эффективности. </a:t>
            </a:r>
          </a:p>
        </p:txBody>
      </p:sp>
      <p:sp>
        <p:nvSpPr>
          <p:cNvPr id="3277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2085966-DBF3-4A8F-83FE-6FBAE94A9F3C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 smtClean="0"/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597525"/>
            <a:ext cx="84963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665" y="4221088"/>
            <a:ext cx="3599543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194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548680"/>
            <a:ext cx="8229600" cy="5577483"/>
          </a:xfrm>
          <a:blipFill rotWithShape="1">
            <a:blip r:embed="rId2"/>
            <a:stretch>
              <a:fillRect l="-1481" r="-2519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ECD7419-0A03-49B0-AAB1-087B5101F732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400" smtClean="0"/>
          </a:p>
        </p:txBody>
      </p:sp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78962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76788"/>
            <a:ext cx="7029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680" y="2847975"/>
            <a:ext cx="33813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52478"/>
            <a:ext cx="51816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354538"/>
            <a:ext cx="42100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340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1D92F59-E55E-4F79-BCC3-00ECC58D2429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400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93738"/>
            <a:ext cx="78581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49617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045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F3D2E4-D40E-468C-BDB6-0D2DB080CBAE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400" smtClean="0"/>
          </a:p>
        </p:txBody>
      </p:sp>
      <p:pic>
        <p:nvPicPr>
          <p:cNvPr id="471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035550"/>
            <a:ext cx="68484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476250"/>
            <a:ext cx="8229600" cy="2701925"/>
          </a:xfrm>
          <a:noFill/>
        </p:spPr>
      </p:pic>
      <p:pic>
        <p:nvPicPr>
          <p:cNvPr id="471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387725"/>
            <a:ext cx="5715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854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F0F5634-0F08-4DF3-ADEF-18050AEC638A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400" smtClean="0"/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20713"/>
            <a:ext cx="65055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349375"/>
            <a:ext cx="63627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420938"/>
            <a:ext cx="5981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3068638"/>
            <a:ext cx="4191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98913"/>
            <a:ext cx="40481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5" y="4581525"/>
            <a:ext cx="55816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959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B8CDB1-6840-46DF-868D-3B4AB127D117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400" smtClean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765175"/>
            <a:ext cx="76009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838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rgbClr val="0033CC"/>
                </a:solidFill>
              </a:rPr>
              <a:t>в) одноканальная СМО с неограниченной очередью </a:t>
            </a:r>
            <a:r>
              <a:rPr lang="ru-RU" altLang="ru-RU" sz="2800" dirty="0" smtClean="0">
                <a:solidFill>
                  <a:srgbClr val="0033CC"/>
                </a:solidFill>
              </a:rPr>
              <a:t>(</a:t>
            </a:r>
            <a:r>
              <a:rPr lang="ru-RU" sz="2800" dirty="0"/>
              <a:t>М/М/1/ </a:t>
            </a:r>
            <a:endParaRPr lang="ru-RU" altLang="ru-RU" sz="2800" b="1" dirty="0" smtClean="0">
              <a:solidFill>
                <a:srgbClr val="0033CC"/>
              </a:solidFill>
            </a:endParaRPr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D26EF6F-755A-493F-A79B-92A244860DBB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12160" y="809754"/>
                <a:ext cx="6480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ru-RU" sz="2800" dirty="0" smtClean="0"/>
                  <a:t>)</a:t>
                </a:r>
                <a:endParaRPr lang="ru-RU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809754"/>
                <a:ext cx="648072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r="-1121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556792"/>
            <a:ext cx="715327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702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08A2D8B-E7C4-4113-83C1-EDE470E51A0D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400" smtClean="0"/>
          </a:p>
        </p:txBody>
      </p:sp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836613"/>
            <a:ext cx="7677150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438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459DA24-EA62-446A-B622-D8C879535C39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400" smtClean="0"/>
          </a:p>
        </p:txBody>
      </p:sp>
      <p:pic>
        <p:nvPicPr>
          <p:cNvPr id="5325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836613"/>
            <a:ext cx="706755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89240"/>
            <a:ext cx="1746613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487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10" y="836712"/>
            <a:ext cx="704220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691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68" y="1188740"/>
            <a:ext cx="8058705" cy="9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530" y="2550353"/>
            <a:ext cx="4156678" cy="174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0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B86ECF-AD53-4535-9AF9-684C13160719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400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7696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860675"/>
            <a:ext cx="80010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213" y="1674813"/>
            <a:ext cx="32956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54438"/>
            <a:ext cx="84963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652963"/>
            <a:ext cx="18589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732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17" y="796875"/>
            <a:ext cx="7576899" cy="371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58841"/>
            <a:ext cx="7176149" cy="858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388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736516"/>
            <a:ext cx="6624735" cy="5270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978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000" b="1" dirty="0" smtClean="0">
                <a:solidFill>
                  <a:srgbClr val="0033CC"/>
                </a:solidFill>
              </a:rPr>
              <a:t>3.1.5. Многоканальные СМО </a:t>
            </a:r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7D3F81C-CB93-4720-BC6A-AAA8271C2C8C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32</a:t>
            </a:fld>
            <a:endParaRPr lang="ru-RU" altLang="ru-RU" sz="1400" smtClean="0"/>
          </a:p>
        </p:txBody>
      </p:sp>
    </p:spTree>
    <p:extLst>
      <p:ext uri="{BB962C8B-B14F-4D97-AF65-F5344CB8AC3E}">
        <p14:creationId xmlns:p14="http://schemas.microsoft.com/office/powerpoint/2010/main" val="41697240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многоканальная система с отказами</a:t>
            </a:r>
            <a:br>
              <a:rPr lang="ru-RU" sz="28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>
                <a:latin typeface="Times New Roman"/>
                <a:ea typeface="Times New Roman"/>
              </a:rPr>
              <a:t>М/М/</a:t>
            </a:r>
            <a:r>
              <a:rPr lang="en-US" sz="2800" dirty="0">
                <a:latin typeface="Times New Roman"/>
                <a:ea typeface="Times New Roman"/>
              </a:rPr>
              <a:t>n</a:t>
            </a:r>
            <a:r>
              <a:rPr lang="ru-RU" sz="2800" dirty="0" smtClean="0">
                <a:latin typeface="Times New Roman"/>
                <a:ea typeface="Times New Roman"/>
              </a:rPr>
              <a:t>/0)</a:t>
            </a:r>
            <a:endParaRPr lang="ru-RU" sz="28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10" y="1700808"/>
            <a:ext cx="8167738" cy="18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33" y="4005064"/>
            <a:ext cx="73437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785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1370434"/>
            <a:ext cx="80295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5574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Поток </a:t>
            </a:r>
            <a:r>
              <a:rPr lang="ru-RU" dirty="0"/>
              <a:t>заявок последовательно переводит систему </a:t>
            </a:r>
            <a:r>
              <a:rPr lang="ru-RU" dirty="0">
                <a:solidFill>
                  <a:srgbClr val="0000FF"/>
                </a:solidFill>
              </a:rPr>
              <a:t>из любого левого состояния в соседнее правое </a:t>
            </a:r>
            <a:r>
              <a:rPr lang="ru-RU" dirty="0"/>
              <a:t>с одной и той же интенсивностью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00FF"/>
                </a:solidFill>
              </a:rPr>
              <a:t>λ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Интенсивность </a:t>
            </a:r>
            <a:r>
              <a:rPr lang="ru-RU" dirty="0"/>
              <a:t>же потока обслуживании, переводящих систему </a:t>
            </a:r>
            <a:r>
              <a:rPr lang="ru-RU" dirty="0">
                <a:solidFill>
                  <a:srgbClr val="0000FF"/>
                </a:solidFill>
              </a:rPr>
              <a:t>из любого правого состояния в соседнее левое состояние</a:t>
            </a:r>
            <a:r>
              <a:rPr lang="ru-RU" dirty="0"/>
              <a:t>, постоянно меняется в зависимости от состояния. Действительно, если СМО находится в состоянии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00FF"/>
                </a:solidFill>
              </a:rPr>
              <a:t>S2</a:t>
            </a:r>
            <a:r>
              <a:rPr lang="ru-RU" dirty="0" smtClean="0"/>
              <a:t> </a:t>
            </a:r>
            <a:r>
              <a:rPr lang="ru-RU" dirty="0"/>
              <a:t>(два канала заняты), то она может перейти в состояние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00FF"/>
                </a:solidFill>
              </a:rPr>
              <a:t>S1</a:t>
            </a:r>
            <a:r>
              <a:rPr lang="ru-RU" dirty="0" smtClean="0"/>
              <a:t> </a:t>
            </a:r>
            <a:r>
              <a:rPr lang="ru-RU" dirty="0"/>
              <a:t>(один канал занят), когда закончит обслуживание либо первый, либо второй канал, т.е. суммарная интенсивность их потоков обслуживании будет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00FF"/>
                </a:solidFill>
              </a:rPr>
              <a:t>2μ</a:t>
            </a:r>
            <a:r>
              <a:rPr lang="ru-RU" dirty="0"/>
              <a:t>. Аналогично суммарный поток обслуживания, переводящий СМО из состояния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00FF"/>
                </a:solidFill>
              </a:rPr>
              <a:t>S3</a:t>
            </a:r>
            <a:r>
              <a:rPr lang="ru-RU" dirty="0" smtClean="0"/>
              <a:t> </a:t>
            </a:r>
            <a:r>
              <a:rPr lang="ru-RU" dirty="0"/>
              <a:t>(три канала заняты) </a:t>
            </a:r>
            <a:r>
              <a:rPr lang="ru-RU" dirty="0" smtClean="0"/>
              <a:t>в  </a:t>
            </a:r>
            <a:r>
              <a:rPr lang="ru-RU" b="1" dirty="0">
                <a:solidFill>
                  <a:srgbClr val="0000FF"/>
                </a:solidFill>
              </a:rPr>
              <a:t>S2</a:t>
            </a:r>
            <a:r>
              <a:rPr lang="ru-RU" dirty="0"/>
              <a:t> , будет иметь интенсивность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00FF"/>
                </a:solidFill>
              </a:rPr>
              <a:t>3μ</a:t>
            </a:r>
            <a:r>
              <a:rPr lang="ru-RU" dirty="0" smtClean="0"/>
              <a:t> </a:t>
            </a:r>
            <a:r>
              <a:rPr lang="ru-RU" dirty="0"/>
              <a:t>, т.е. может освободиться любой из трех каналов и т.д.</a:t>
            </a:r>
          </a:p>
        </p:txBody>
      </p:sp>
    </p:spTree>
    <p:extLst>
      <p:ext uri="{BB962C8B-B14F-4D97-AF65-F5344CB8AC3E}">
        <p14:creationId xmlns:p14="http://schemas.microsoft.com/office/powerpoint/2010/main" val="39920565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Запишем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уравнения описывающее состояния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системы</a:t>
            </a:r>
          </a:p>
          <a:p>
            <a:pPr marL="0" indent="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781" y="1196752"/>
            <a:ext cx="53149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1411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27" y="620688"/>
            <a:ext cx="6565141" cy="55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2432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538163"/>
            <a:ext cx="6581775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6646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124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46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Текст 2"/>
          <p:cNvSpPr>
            <a:spLocks noGrp="1"/>
          </p:cNvSpPr>
          <p:nvPr>
            <p:ph type="body" sz="half" idx="1"/>
          </p:nvPr>
        </p:nvSpPr>
        <p:spPr>
          <a:xfrm>
            <a:off x="468313" y="765175"/>
            <a:ext cx="8074025" cy="53609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Учитывая, что</a:t>
            </a:r>
          </a:p>
          <a:p>
            <a:pPr marL="0" indent="0">
              <a:buFontTx/>
              <a:buNone/>
            </a:pP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получим</a:t>
            </a:r>
          </a:p>
          <a:p>
            <a:pPr marL="0" indent="0">
              <a:buFontTx/>
              <a:buNone/>
            </a:pP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E6564D-DB97-4C10-8C97-505AD345EA15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400" smtClean="0"/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484313"/>
            <a:ext cx="23574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3068638"/>
            <a:ext cx="7385050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941888"/>
            <a:ext cx="439102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244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800" b="1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  <a:r>
              <a:rPr lang="ru-RU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 вычислительный центр коллективного пользования с тремя ЭВМ поступают заказы от предприятий на вычислительные работы. Если работают все три ЭВМ, то вновь поступающий заказ не принимается, и предприятие вынуждено обратиться в другой вычислительный центр.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Среднее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время работы с одним заказом составляет 3 ч.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Интенсивность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потока заявок 0,25 (1/ч).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Найти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предельные вероятности состояний и показатели эффективности работы вычислительного центра.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9153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352425"/>
            <a:ext cx="5972175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9628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33" y="548680"/>
            <a:ext cx="749281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3771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196346" cy="417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0246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764704"/>
            <a:ext cx="7840663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759301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6945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</a:t>
            </a:r>
            <a:r>
              <a:rPr lang="ru-RU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ногоканальная СМО с ограниченной очередью 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>
                <a:latin typeface="Times New Roman"/>
                <a:ea typeface="Times New Roman"/>
              </a:rPr>
              <a:t>М/М/</a:t>
            </a:r>
            <a:r>
              <a:rPr lang="en-US" sz="2800" dirty="0">
                <a:latin typeface="Times New Roman"/>
                <a:ea typeface="Times New Roman"/>
              </a:rPr>
              <a:t>n</a:t>
            </a:r>
            <a:r>
              <a:rPr lang="ru-RU" sz="2800" dirty="0">
                <a:latin typeface="Times New Roman"/>
                <a:ea typeface="Times New Roman"/>
              </a:rPr>
              <a:t>/</a:t>
            </a:r>
            <a:r>
              <a:rPr lang="en-US" sz="2800" dirty="0" smtClean="0">
                <a:latin typeface="Times New Roman"/>
                <a:ea typeface="Times New Roman"/>
              </a:rPr>
              <a:t>m</a:t>
            </a:r>
            <a:r>
              <a:rPr lang="ru-RU" sz="2800" dirty="0" smtClean="0">
                <a:latin typeface="Times New Roman"/>
                <a:ea typeface="Times New Roman"/>
              </a:rPr>
              <a:t>)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endParaRPr lang="ru-RU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2" y="1484784"/>
            <a:ext cx="7852438" cy="218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85431"/>
            <a:ext cx="83724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209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661988"/>
            <a:ext cx="7934325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3923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800" dirty="0"/>
                  <a:t> Для данной СМО формулы для предельных вероятностей состояний каналов, аналогичны формулам, полученным в разделе «Многоканальная система с отказами»</a:t>
                </a:r>
                <a:endParaRPr lang="ru-RU" sz="2800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𝑘</m:t>
                        </m:r>
                        <m:r>
                          <a:rPr lang="ru-RU" sz="2800" i="1">
                            <a:latin typeface="Cambria Math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/>
                                  </a:rPr>
                                  <m:t>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𝑘</m:t>
                        </m:r>
                      </m:sup>
                    </m:sSup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𝜌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𝑘</m:t>
                        </m:r>
                        <m:r>
                          <a:rPr lang="ru-RU" sz="2800" i="1">
                            <a:latin typeface="Cambria Math"/>
                          </a:rPr>
                          <m:t>!</m:t>
                        </m:r>
                      </m:den>
                    </m:f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,    </m:t>
                    </m:r>
                    <m:r>
                      <a:rPr lang="en-US" sz="2800" i="1">
                        <a:latin typeface="Cambria Math"/>
                      </a:rPr>
                      <m:t>𝑘</m:t>
                    </m:r>
                    <m:r>
                      <a:rPr lang="ru-RU" sz="2800" i="1">
                        <a:latin typeface="Cambria Math"/>
                      </a:rPr>
                      <m:t>=1,2,⋯,</m:t>
                    </m:r>
                    <m:r>
                      <a:rPr lang="en-US" sz="2800" i="1">
                        <a:latin typeface="Cambria Math"/>
                      </a:rPr>
                      <m:t>𝑛</m:t>
                    </m:r>
                  </m:oMath>
                </a14:m>
                <a:r>
                  <a:rPr lang="ru-RU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здесь </a:t>
                </a:r>
                <a:r>
                  <a:rPr lang="ru-RU" sz="2800" dirty="0"/>
                  <a:t>введено обозначение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𝜌</m:t>
                    </m:r>
                    <m:r>
                      <a:rPr lang="ru-RU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𝜆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𝜇</m:t>
                        </m:r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ru-RU" sz="2800" dirty="0"/>
                  <a:t>.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    Запишем </a:t>
                </a:r>
                <a:r>
                  <a:rPr lang="ru-RU" sz="2800" dirty="0"/>
                  <a:t>уравнения, </a:t>
                </a:r>
                <a:r>
                  <a:rPr lang="ru-RU" sz="2800" dirty="0">
                    <a:solidFill>
                      <a:srgbClr val="0000FF"/>
                    </a:solidFill>
                  </a:rPr>
                  <a:t>описывающие очередь</a:t>
                </a:r>
              </a:p>
              <a:p>
                <a:pPr marL="0" indent="0" algn="ctr">
                  <a:buNone/>
                </a:pPr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ru-RU" sz="2800" i="1">
                        <a:latin typeface="Cambria Math"/>
                      </a:rPr>
                      <m:t>=−</m:t>
                    </m:r>
                    <m:r>
                      <a:rPr lang="ru-RU" sz="2800" i="1">
                        <a:latin typeface="Cambria Math"/>
                      </a:rPr>
                      <m:t>𝜆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−</m:t>
                    </m:r>
                    <m:r>
                      <a:rPr lang="ru-RU" sz="2800" i="1">
                        <a:latin typeface="Cambria Math"/>
                      </a:rPr>
                      <m:t>𝑛</m:t>
                    </m:r>
                    <m:r>
                      <a:rPr lang="ru-RU" sz="2800" i="1">
                        <a:latin typeface="Cambria Math"/>
                      </a:rPr>
                      <m:t>𝜇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+</m:t>
                    </m:r>
                    <m:r>
                      <a:rPr lang="ru-RU" sz="2800" i="1">
                        <a:latin typeface="Cambria Math"/>
                      </a:rPr>
                      <m:t>𝜆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+</m:t>
                    </m:r>
                    <m:r>
                      <a:rPr lang="ru-RU" sz="2800" i="1">
                        <a:latin typeface="Cambria Math"/>
                      </a:rPr>
                      <m:t>𝑛</m:t>
                    </m:r>
                    <m:r>
                      <a:rPr lang="ru-RU" sz="2800" i="1">
                        <a:latin typeface="Cambria Math"/>
                      </a:rPr>
                      <m:t>𝜇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=0.</m:t>
                    </m:r>
                  </m:oMath>
                </a14:m>
                <a:endParaRPr lang="ru-RU" sz="2800" dirty="0"/>
              </a:p>
              <a:p>
                <a:pPr marL="0" indent="0">
                  <a:buNone/>
                </a:pPr>
                <a:endParaRPr lang="ru-RU" sz="2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  <a:blipFill rotWithShape="1">
                <a:blip r:embed="rId2"/>
                <a:stretch>
                  <a:fillRect l="-1481" t="-997" r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88277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ru-RU" sz="2800" i="1">
                        <a:latin typeface="Cambria Math"/>
                      </a:rPr>
                      <m:t>=−</m:t>
                    </m:r>
                    <m:r>
                      <a:rPr lang="ru-RU" sz="2800" i="1">
                        <a:latin typeface="Cambria Math"/>
                      </a:rPr>
                      <m:t>𝜆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/>
                              </a:rPr>
                              <m:t>𝜌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!</m:t>
                        </m:r>
                      </m:den>
                    </m:f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−</m:t>
                    </m:r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𝒏</m:t>
                    </m:r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𝝁</m:t>
                    </m:r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𝝆</m:t>
                            </m:r>
                          </m:e>
                          <m:sup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!</m:t>
                        </m:r>
                      </m:den>
                    </m:f>
                    <m:sSub>
                      <m:sSub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+</m:t>
                    </m:r>
                    <m:r>
                      <a:rPr lang="ru-RU" sz="2800" i="1">
                        <a:latin typeface="Cambria Math"/>
                      </a:rPr>
                      <m:t>𝜆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/>
                              </a:rPr>
                              <m:t>𝜌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𝑛</m:t>
                            </m:r>
                            <m:r>
                              <a:rPr lang="ru-RU" sz="2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(</m:t>
                        </m:r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−1)!</m:t>
                        </m:r>
                      </m:den>
                    </m:f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+</m:t>
                    </m:r>
                    <m:r>
                      <a:rPr lang="ru-RU" sz="2800" i="1">
                        <a:latin typeface="Cambria Math"/>
                      </a:rPr>
                      <m:t>𝑛</m:t>
                    </m:r>
                    <m:r>
                      <a:rPr lang="ru-RU" sz="2800" i="1">
                        <a:latin typeface="Cambria Math"/>
                      </a:rPr>
                      <m:t>𝜇</m:t>
                    </m:r>
                    <m:sSub>
                      <m:sSubPr>
                        <m:ctrlPr>
                          <a:rPr lang="ru-RU" sz="28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ru-RU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ru-RU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28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=0</m:t>
                    </m:r>
                  </m:oMath>
                </a14:m>
                <a:r>
                  <a:rPr lang="ru-RU" sz="2800" dirty="0" smtClean="0"/>
                  <a:t>.</a:t>
                </a:r>
              </a:p>
              <a:p>
                <a:pPr marL="0" indent="0" algn="ctr">
                  <a:buNone/>
                </a:pPr>
                <a:endParaRPr lang="ru-RU" sz="2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𝒏</m:t>
                      </m:r>
                      <m:r>
                        <a:rPr lang="ru-RU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𝝁</m:t>
                      </m:r>
                      <m:f>
                        <m:fPr>
                          <m:ctrlP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</m:sSup>
                        </m:num>
                        <m:den>
                          <m: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ru-RU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ru-RU" sz="2800" b="1" i="1">
                          <a:latin typeface="Cambria Math"/>
                        </a:rPr>
                        <m:t>=</m:t>
                      </m:r>
                      <m:r>
                        <a:rPr lang="ru-RU" sz="2800" i="1">
                          <a:latin typeface="Cambria Math"/>
                        </a:rPr>
                        <m:t>𝑛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𝜌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</m:t>
                      </m:r>
                      <m:r>
                        <a:rPr lang="ru-RU" sz="2800" i="1">
                          <a:latin typeface="Cambria Math"/>
                        </a:rPr>
                        <m:t>𝜆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sz="2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sz="2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ru-RU" sz="28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r>
                  <a:rPr lang="ru-RU" sz="2800" dirty="0" smtClean="0"/>
                  <a:t>    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 Таким </a:t>
                </a:r>
                <a:r>
                  <a:rPr lang="ru-RU" sz="2800" dirty="0"/>
                  <a:t>образом, вероятность того, что все каналы заняты и в очереди одна  </a:t>
                </a:r>
                <a:r>
                  <a:rPr lang="ru-RU" sz="2800" dirty="0" smtClean="0"/>
                  <a:t>заявка</a:t>
                </a:r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∙</m:t>
                          </m:r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  <a:blipFill rotWithShape="1">
                <a:blip r:embed="rId2"/>
                <a:stretch>
                  <a:fillRect l="-1481" r="-10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25133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Найдем </a:t>
                </a:r>
                <a:r>
                  <a:rPr lang="ru-RU" dirty="0"/>
                  <a:t>вероятность того, что все каналы заняты и в очереди две </a:t>
                </a:r>
                <a:r>
                  <a:rPr lang="ru-RU" dirty="0" smtClean="0"/>
                  <a:t>заявки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=−</m:t>
                      </m:r>
                      <m:r>
                        <a:rPr lang="ru-RU" sz="2400" i="1">
                          <a:latin typeface="Cambria Math"/>
                        </a:rPr>
                        <m:t>𝜆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−</m:t>
                      </m:r>
                      <m:r>
                        <a:rPr lang="ru-RU" sz="2400" i="1">
                          <a:latin typeface="Cambria Math"/>
                        </a:rPr>
                        <m:t>𝑛</m:t>
                      </m:r>
                      <m:r>
                        <a:rPr lang="ru-RU" sz="2400" i="1">
                          <a:latin typeface="Cambria Math"/>
                        </a:rPr>
                        <m:t>𝜇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+</m:t>
                      </m:r>
                      <m:r>
                        <a:rPr lang="ru-RU" sz="2400" i="1">
                          <a:latin typeface="Cambria Math"/>
                        </a:rPr>
                        <m:t>𝑛</m:t>
                      </m:r>
                      <m:r>
                        <a:rPr lang="ru-RU" sz="2400" i="1">
                          <a:latin typeface="Cambria Math"/>
                        </a:rPr>
                        <m:t>𝜇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+</m:t>
                      </m:r>
                      <m:r>
                        <a:rPr lang="ru-RU" sz="2400" i="1">
                          <a:latin typeface="Cambria Math"/>
                        </a:rPr>
                        <m:t>𝜆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=0.</m:t>
                      </m:r>
                    </m:oMath>
                  </m:oMathPara>
                </a14:m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=−</m:t>
                      </m:r>
                      <m:r>
                        <a:rPr lang="ru-RU" sz="2400" i="1">
                          <a:latin typeface="Cambria Math"/>
                        </a:rPr>
                        <m:t>𝜆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∙</m:t>
                          </m:r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−</m:t>
                      </m:r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𝒏</m:t>
                      </m:r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𝝁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∙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+</m:t>
                      </m:r>
                      <m:r>
                        <a:rPr lang="ru-RU" sz="2400" i="1">
                          <a:latin typeface="Cambria Math"/>
                        </a:rPr>
                        <m:t>𝑛</m:t>
                      </m:r>
                      <m:r>
                        <a:rPr lang="ru-RU" sz="2400" i="1">
                          <a:latin typeface="Cambria Math"/>
                        </a:rPr>
                        <m:t>𝜇</m:t>
                      </m:r>
                      <m:sSub>
                        <m:sSubPr>
                          <m:ctrlPr>
                            <a:rPr lang="ru-RU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ru-RU" sz="24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4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ru-RU" sz="24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+</m:t>
                      </m:r>
                      <m:r>
                        <a:rPr lang="ru-RU" sz="2400" i="1">
                          <a:latin typeface="Cambria Math"/>
                        </a:rPr>
                        <m:t>𝜆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en-US" sz="2400" dirty="0"/>
                  <a:t> </a:t>
                </a:r>
                <a:endParaRPr lang="ru-RU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𝒏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𝝁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∙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𝜌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</m:t>
                      </m:r>
                      <m:r>
                        <a:rPr lang="ru-RU" sz="2400" i="1">
                          <a:latin typeface="Cambria Math"/>
                        </a:rPr>
                        <m:t>𝜆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𝑛</m:t>
                          </m:r>
                          <m:r>
                            <a:rPr lang="ru-RU" sz="24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  <a:blipFill rotWithShape="1">
                <a:blip r:embed="rId2"/>
                <a:stretch>
                  <a:fillRect l="-1852" t="-1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99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86EC2B-0C6E-4B9A-85D8-EFA2AD192D20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 smtClean="0"/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6250"/>
            <a:ext cx="72009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636838"/>
            <a:ext cx="77343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7" y="1639838"/>
            <a:ext cx="37814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7" y="5085184"/>
            <a:ext cx="37814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0711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</p:spPr>
            <p:txBody>
              <a:bodyPr/>
              <a:lstStyle/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ru-RU" sz="2400" dirty="0" smtClean="0">
                  <a:solidFill>
                    <a:srgbClr val="000000"/>
                  </a:solidFill>
                  <a:latin typeface="Arial"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400" dirty="0" smtClean="0">
                    <a:solidFill>
                      <a:srgbClr val="000000"/>
                    </a:solidFill>
                    <a:latin typeface="Arial"/>
                    <a:ea typeface="Times New Roman"/>
                    <a:cs typeface="Times New Roman"/>
                  </a:rPr>
                  <a:t>Таким </a:t>
                </a:r>
                <a:r>
                  <a:rPr lang="ru-RU" sz="2400" dirty="0">
                    <a:solidFill>
                      <a:srgbClr val="000000"/>
                    </a:solidFill>
                    <a:latin typeface="Arial"/>
                    <a:ea typeface="Times New Roman"/>
                    <a:cs typeface="Times New Roman"/>
                  </a:rPr>
                  <a:t>образом</a:t>
                </a:r>
                <a:endParaRPr lang="ru-RU" sz="1800" dirty="0"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+2</m:t>
                          </m:r>
                        </m:sub>
                      </m:sSub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𝜇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𝜆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∙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𝜇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𝜌𝜇</m:t>
                      </m:r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∙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ru-RU" sz="2400" dirty="0"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400" dirty="0">
                    <a:solidFill>
                      <a:srgbClr val="000000"/>
                    </a:solidFill>
                    <a:effectLst/>
                    <a:latin typeface="Arial"/>
                    <a:ea typeface="Times New Roman"/>
                    <a:cs typeface="Times New Roman"/>
                  </a:rPr>
                  <a:t>Окончательно</a:t>
                </a:r>
                <a:endParaRPr lang="ru-RU" sz="1800" dirty="0"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8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+2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ru-RU" sz="28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∙</m:t>
                          </m:r>
                          <m: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𝑛</m:t>
                          </m:r>
                          <m: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ru-RU" sz="2800" dirty="0"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4632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В </a:t>
                </a:r>
                <a:r>
                  <a:rPr lang="ru-RU" dirty="0"/>
                  <a:t>общем случае вероятность того, что все каналы заняты и в очереди </a:t>
                </a:r>
                <a:r>
                  <a:rPr lang="en-US" i="1" dirty="0"/>
                  <a:t>r</a:t>
                </a:r>
                <a:r>
                  <a:rPr lang="en-US" dirty="0"/>
                  <a:t>  </a:t>
                </a:r>
                <a:r>
                  <a:rPr lang="ru-RU" dirty="0"/>
                  <a:t>заявок</a:t>
                </a:r>
              </a:p>
              <a:p>
                <a:pPr marL="0" indent="0">
                  <a:buNone/>
                </a:pPr>
                <a:endParaRPr lang="ru-RU" sz="2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+</m:t>
                          </m:r>
                          <m:r>
                            <a:rPr lang="ru-RU" sz="28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ru-RU" sz="2800" i="1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r>
                            <a:rPr lang="ru-RU" sz="2800" i="1">
                              <a:latin typeface="Cambria Math"/>
                            </a:rPr>
                            <m:t>∙</m:t>
                          </m:r>
                          <m:r>
                            <a:rPr lang="ru-RU" sz="2800" i="1">
                              <a:latin typeface="Cambria Math"/>
                            </a:rPr>
                            <m:t>𝑛</m:t>
                          </m:r>
                          <m:r>
                            <a:rPr lang="ru-RU" sz="2800" i="1">
                              <a:latin typeface="Cambria Math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 ,   </m:t>
                      </m:r>
                      <m:r>
                        <a:rPr lang="ru-RU" sz="2800" i="1">
                          <a:latin typeface="Cambria Math"/>
                        </a:rPr>
                        <m:t>𝑟</m:t>
                      </m:r>
                      <m:r>
                        <a:rPr lang="ru-RU" sz="2800" i="1">
                          <a:latin typeface="Cambria Math"/>
                        </a:rPr>
                        <m:t>=1,2, ⋯,</m:t>
                      </m:r>
                      <m:r>
                        <a:rPr lang="ru-RU" sz="2800" i="1">
                          <a:latin typeface="Cambria Math"/>
                        </a:rPr>
                        <m:t>𝑚</m:t>
                      </m:r>
                      <m:r>
                        <a:rPr lang="ru-RU" sz="28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Учитывая</a:t>
                </a:r>
                <a:r>
                  <a:rPr lang="ru-RU" dirty="0"/>
                  <a:t>, что</a:t>
                </a:r>
              </a:p>
              <a:p>
                <a:pPr marL="0" indent="0">
                  <a:buNone/>
                </a:pPr>
                <a:endParaRPr lang="ru-RU" sz="2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=1.</m:t>
                      </m:r>
                    </m:oMath>
                  </m:oMathPara>
                </a14:m>
                <a:endParaRPr lang="ru-RU" sz="2800" dirty="0"/>
              </a:p>
              <a:p>
                <a:pPr marL="0" indent="0">
                  <a:buNone/>
                </a:pPr>
                <a:r>
                  <a:rPr lang="ru-RU" sz="2800" dirty="0"/>
                  <a:t>   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6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ru-RU" sz="2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ru-RU" sz="26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ru-RU" sz="2600" i="1">
                              <a:latin typeface="Cambria Math"/>
                            </a:rPr>
                            <m:t>𝑘</m:t>
                          </m:r>
                          <m:r>
                            <a:rPr lang="ru-RU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ru-RU" sz="26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ru-RU" sz="26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ru-RU" sz="2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600" i="1"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sz="26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ru-RU" sz="2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sz="2600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b>
                            <m:sSubPr>
                              <m:ctrlPr>
                                <a:rPr lang="ru-RU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ru-RU" sz="2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  <m:r>
                        <a:rPr lang="ru-RU" sz="26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2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ru-RU" sz="2600" i="1">
                              <a:latin typeface="Cambria Math"/>
                            </a:rPr>
                            <m:t>𝑟</m:t>
                          </m:r>
                          <m:r>
                            <a:rPr lang="ru-RU" sz="2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ru-RU" sz="2600" i="1">
                              <a:latin typeface="Cambria Math"/>
                            </a:rPr>
                            <m:t>𝑚</m:t>
                          </m:r>
                        </m:sup>
                        <m:e>
                          <m:f>
                            <m:fPr>
                              <m:ctrlPr>
                                <a:rPr lang="ru-RU" sz="26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ru-RU" sz="2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600" i="1"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sz="2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26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600" i="1">
                                      <a:latin typeface="Cambria Math"/>
                                    </a:rPr>
                                    <m:t>𝑟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ru-RU" sz="2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6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ru-RU" sz="2600" i="1">
                                      <a:latin typeface="Cambria Math"/>
                                    </a:rPr>
                                    <m:t>𝑟</m:t>
                                  </m:r>
                                </m:sup>
                              </m:sSup>
                              <m:r>
                                <a:rPr lang="ru-RU" sz="2600" i="1">
                                  <a:latin typeface="Cambria Math"/>
                                </a:rPr>
                                <m:t>∙</m:t>
                              </m:r>
                              <m:r>
                                <a:rPr lang="ru-RU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ru-RU" sz="2600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b>
                            <m:sSubPr>
                              <m:ctrlPr>
                                <a:rPr lang="ru-RU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ru-RU" sz="26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ru-RU" sz="2600" i="1">
                              <a:latin typeface="Cambria Math"/>
                            </a:rPr>
                            <m:t>=1.</m:t>
                          </m:r>
                        </m:e>
                      </m:nary>
                    </m:oMath>
                  </m:oMathPara>
                </a14:m>
                <a:endParaRPr lang="ru-RU" sz="26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  <a:blipFill rotWithShape="1">
                <a:blip r:embed="rId2"/>
                <a:stretch>
                  <a:fillRect l="-1704" t="-21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05952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133475"/>
            <a:ext cx="77533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6264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6712"/>
                <a:ext cx="8435280" cy="52894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 </a:t>
                </a:r>
                <a:r>
                  <a:rPr lang="ru-RU" sz="2800" dirty="0" smtClean="0"/>
                  <a:t>Образование </a:t>
                </a:r>
                <a:r>
                  <a:rPr lang="ru-RU" sz="2800" dirty="0"/>
                  <a:t>очереди происходит, когда </a:t>
                </a:r>
                <a:r>
                  <a:rPr lang="ru-RU" sz="2800" dirty="0" smtClean="0"/>
                  <a:t>в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 </a:t>
                </a:r>
                <a:r>
                  <a:rPr lang="ru-RU" sz="2800" dirty="0"/>
                  <a:t>момент поступления в СМО очередной </a:t>
                </a:r>
                <a:r>
                  <a:rPr lang="ru-RU" sz="2800" dirty="0" smtClean="0"/>
                  <a:t>заявки </a:t>
                </a:r>
                <a:r>
                  <a:rPr lang="ru-RU" sz="2800" dirty="0"/>
                  <a:t>все n каналов заняты, т.е. когда в системе будет находиться либо </a:t>
                </a:r>
                <a:r>
                  <a:rPr lang="ru-RU" sz="2800" i="1" dirty="0"/>
                  <a:t>n</a:t>
                </a:r>
                <a:r>
                  <a:rPr lang="ru-RU" sz="2800" dirty="0"/>
                  <a:t>, либо </a:t>
                </a:r>
                <a:r>
                  <a:rPr lang="ru-RU" sz="2800" i="1" dirty="0"/>
                  <a:t>n</a:t>
                </a:r>
                <a:r>
                  <a:rPr lang="ru-RU" sz="2800" dirty="0"/>
                  <a:t> + 1,…, либо </a:t>
                </a:r>
                <a:r>
                  <a:rPr lang="ru-RU" sz="2800" dirty="0" smtClean="0"/>
                  <a:t>(</a:t>
                </a:r>
                <a:r>
                  <a:rPr lang="ru-RU" sz="2800" i="1" dirty="0"/>
                  <a:t>n</a:t>
                </a:r>
                <a:r>
                  <a:rPr lang="ru-RU" sz="2800" dirty="0"/>
                  <a:t> + </a:t>
                </a:r>
                <a:r>
                  <a:rPr lang="ru-RU" sz="2800" i="1" dirty="0"/>
                  <a:t>m</a:t>
                </a:r>
                <a:r>
                  <a:rPr lang="ru-RU" sz="2800" dirty="0"/>
                  <a:t> – 1</a:t>
                </a:r>
                <a:r>
                  <a:rPr lang="ru-RU" sz="2800" dirty="0" smtClean="0"/>
                  <a:t>) заявок</a:t>
                </a:r>
                <a:r>
                  <a:rPr lang="ru-RU" sz="2800" dirty="0"/>
                  <a:t>. Так как эти </a:t>
                </a:r>
                <a:r>
                  <a:rPr lang="ru-RU" sz="2800" dirty="0" smtClean="0"/>
                  <a:t>события несовместимы</a:t>
                </a:r>
                <a:r>
                  <a:rPr lang="ru-RU" sz="2800" dirty="0"/>
                  <a:t>, то вероятность образования </a:t>
                </a:r>
                <a:r>
                  <a:rPr lang="ru-RU" sz="2800" dirty="0" smtClean="0"/>
                  <a:t>очереди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оч</m:t>
                        </m:r>
                      </m:sub>
                    </m:sSub>
                  </m:oMath>
                </a14:m>
                <a:r>
                  <a:rPr lang="ru-RU" sz="2800" dirty="0"/>
                  <a:t> равна сумме соответствующих </a:t>
                </a:r>
                <a:r>
                  <a:rPr lang="ru-RU" sz="2800" dirty="0" smtClean="0"/>
                  <a:t>вероятностей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, ⋯,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𝑛</m:t>
                        </m:r>
                        <m:r>
                          <a:rPr lang="ru-RU" sz="2800" i="1">
                            <a:latin typeface="Cambria Math"/>
                          </a:rPr>
                          <m:t>+</m:t>
                        </m:r>
                        <m:r>
                          <a:rPr lang="ru-RU" sz="2800" i="1">
                            <a:latin typeface="Cambria Math"/>
                          </a:rPr>
                          <m:t>𝑚</m:t>
                        </m:r>
                        <m:r>
                          <a:rPr lang="ru-RU" sz="2800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sz="2800" dirty="0"/>
                  <a:t>: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6712"/>
                <a:ext cx="8435280" cy="5289451"/>
              </a:xfrm>
              <a:blipFill rotWithShape="1">
                <a:blip r:embed="rId2"/>
                <a:stretch>
                  <a:fillRect l="-1445" t="-230" r="-1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963" y="4416524"/>
            <a:ext cx="52673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8438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908720"/>
            <a:ext cx="809625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19880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214438"/>
            <a:ext cx="805815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91961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57175"/>
            <a:ext cx="85725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9221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888" cy="609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6508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852488"/>
            <a:ext cx="793432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87782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1123950"/>
            <a:ext cx="764857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59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548680"/>
            <a:ext cx="8352928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b="1" i="1" dirty="0" smtClean="0">
              <a:solidFill>
                <a:srgbClr val="0000FF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rPr>
              <a:t>Пример 1.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 Пункт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по ремонту радиотехники работает в режиме отказа с одним мастером. Интенсивность потока заявок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1(клиентов/час),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производительность мастера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1.3 час.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Определить предельные значения относительной пропускной способности </a:t>
            </a: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Q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, абсолютной пропускной способности </a:t>
            </a:r>
            <a:r>
              <a:rPr lang="ru-RU" sz="4000" i="1" dirty="0">
                <a:latin typeface="Times New Roman"/>
                <a:ea typeface="Times New Roman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 и вероятность отказа </a:t>
            </a:r>
            <a:r>
              <a:rPr lang="ru-RU" sz="4000" i="1" dirty="0" err="1" smtClean="0">
                <a:latin typeface="Times New Roman"/>
                <a:ea typeface="Times New Roman"/>
                <a:cs typeface="Times New Roman"/>
              </a:rPr>
              <a:t>Р</a:t>
            </a:r>
            <a:r>
              <a:rPr lang="ru-RU" sz="4000" baseline="-25000" dirty="0" err="1" smtClean="0">
                <a:latin typeface="Times New Roman"/>
                <a:ea typeface="Times New Roman"/>
                <a:cs typeface="Times New Roman"/>
              </a:rPr>
              <a:t>отк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. Определить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также среднее время обслуживания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одной заявки,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среднее время простоя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мастера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и вероятность того, что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мастер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свободен или занят.</a:t>
            </a:r>
            <a:endParaRPr lang="ru-RU" sz="40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476250"/>
            <a:ext cx="79438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3" y="996950"/>
            <a:ext cx="2065337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10828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4"/>
            <a:ext cx="8492526" cy="5199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821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657225"/>
            <a:ext cx="67818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6499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2681288"/>
            <a:ext cx="69437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0612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sz="2800" b="1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в) многоканальная </a:t>
                </a:r>
                <a:r>
                  <a:rPr lang="ru-RU" sz="2800" b="1" dirty="0" smtClean="0">
                    <a:solidFill>
                      <a:srgbClr val="0033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СМО с неограниченной очередью  </a:t>
                </a:r>
                <a:r>
                  <a:rPr lang="ru-RU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ru-RU" sz="2800" dirty="0" smtClean="0">
                    <a:latin typeface="Times New Roman"/>
                    <a:ea typeface="Times New Roman"/>
                  </a:rPr>
                  <a:t>М/М/</a:t>
                </a:r>
                <a:r>
                  <a:rPr lang="en-US" sz="2800" dirty="0">
                    <a:effectLst/>
                    <a:latin typeface="Times New Roman"/>
                    <a:ea typeface="Times New Roman"/>
                  </a:rPr>
                  <a:t>n</a:t>
                </a:r>
                <a:r>
                  <a:rPr lang="ru-RU" sz="2800" dirty="0">
                    <a:effectLst/>
                    <a:latin typeface="Times New Roman"/>
                    <a:ea typeface="Times New Roman"/>
                  </a:rPr>
                  <a:t>/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ru-RU" sz="2800" dirty="0"/>
                  <a:t>)</a:t>
                </a:r>
                <a:br>
                  <a:rPr lang="ru-RU" sz="2800" dirty="0"/>
                </a:br>
                <a:endParaRPr lang="ru-RU" sz="2800" b="1" dirty="0">
                  <a:solidFill>
                    <a:srgbClr val="0033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7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496855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sz="2800" dirty="0" smtClean="0"/>
                  <a:t>     </a:t>
                </a:r>
                <a:r>
                  <a:rPr lang="ru-RU" sz="2800" dirty="0"/>
                  <a:t>Граф и формулы для финальных вероятностей такой СМО можно получить из графа и формул для </a:t>
                </a:r>
                <a:r>
                  <a:rPr lang="en-US" sz="2800" i="1" dirty="0"/>
                  <a:t>n </a:t>
                </a:r>
                <a:r>
                  <a:rPr lang="ru-RU" sz="2800" dirty="0"/>
                  <a:t>канальной СМО с ограниченной очередью </a:t>
                </a:r>
                <a:r>
                  <a:rPr lang="ru-RU" sz="2800" dirty="0" smtClean="0"/>
                  <a:t>(п.3.2) при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𝑚</m:t>
                    </m:r>
                    <m:r>
                      <a:rPr lang="ru-RU" sz="2800" i="1">
                        <a:latin typeface="Cambria Math"/>
                      </a:rPr>
                      <m:t>→∞</m:t>
                    </m:r>
                  </m:oMath>
                </a14:m>
                <a:r>
                  <a:rPr lang="ru-RU" sz="2800" dirty="0"/>
                  <a:t>.</a:t>
                </a:r>
              </a:p>
              <a:p>
                <a:pPr marL="0" indent="0">
                  <a:buNone/>
                </a:pPr>
                <a:endParaRPr lang="ru-RU" sz="2800" dirty="0" smtClean="0"/>
              </a:p>
              <a:p>
                <a:pPr marL="0" indent="0">
                  <a:buNone/>
                </a:pPr>
                <a:endParaRPr lang="ru-RU" sz="2800" dirty="0"/>
              </a:p>
              <a:p>
                <a:pPr marL="0" indent="0">
                  <a:buNone/>
                </a:pP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/>
                  <a:t> </a:t>
                </a:r>
                <a:r>
                  <a:rPr lang="ru-RU" sz="2800" dirty="0" smtClean="0"/>
                  <a:t>    При </a:t>
                </a:r>
                <a:r>
                  <a:rPr lang="ru-RU" sz="2800" dirty="0"/>
                  <a:t>этом следует иметь в виду, что при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𝜌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ru-RU" sz="2800" i="1">
                        <a:latin typeface="Cambria Math"/>
                      </a:rPr>
                      <m:t>≥1</m:t>
                    </m:r>
                  </m:oMath>
                </a14:m>
                <a:r>
                  <a:rPr lang="ru-RU" sz="2800" dirty="0"/>
                  <a:t> </a:t>
                </a: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вероятности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0 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1 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=⋯=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𝑛</m:t>
                        </m:r>
                        <m:r>
                          <a:rPr lang="en-US" sz="2800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=0</m:t>
                    </m:r>
                  </m:oMath>
                </a14:m>
                <a:r>
                  <a:rPr lang="ru-RU" sz="2800" dirty="0"/>
                  <a:t>, т.е. очередь </a:t>
                </a: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неограниченно </a:t>
                </a:r>
                <a:r>
                  <a:rPr lang="ru-RU" sz="2800" dirty="0"/>
                  <a:t>возрастает. Следовательно, этот случай </a:t>
                </a: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практического </a:t>
                </a:r>
                <a:r>
                  <a:rPr lang="ru-RU" sz="2800" dirty="0"/>
                  <a:t>интереса не  представляет и ниже </a:t>
                </a: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рассматривается </a:t>
                </a:r>
                <a:r>
                  <a:rPr lang="ru-RU" sz="2800" dirty="0"/>
                  <a:t>лишь случай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𝜌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ru-RU" sz="2800" i="1">
                        <a:latin typeface="Cambria Math"/>
                      </a:rPr>
                      <m:t>&lt;1</m:t>
                    </m:r>
                  </m:oMath>
                </a14:m>
                <a:r>
                  <a:rPr lang="ru-RU" sz="2800" dirty="0"/>
                  <a:t>.</a:t>
                </a:r>
              </a:p>
              <a:p>
                <a:pPr marL="0" indent="0">
                  <a:buNone/>
                </a:pPr>
                <a:endParaRPr lang="ru-RU" sz="28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4968552"/>
              </a:xfrm>
              <a:blipFill rotWithShape="1">
                <a:blip r:embed="rId3"/>
                <a:stretch>
                  <a:fillRect l="-1259" t="-24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46648"/>
            <a:ext cx="6934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8102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6109"/>
            <a:ext cx="8546728" cy="270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63037"/>
            <a:ext cx="8455497" cy="153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6608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4" y="510408"/>
            <a:ext cx="7221041" cy="562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9583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05978"/>
            <a:ext cx="6840760" cy="509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46885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73" y="908720"/>
            <a:ext cx="755677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32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6048672"/>
              </a:xfrm>
            </p:spPr>
            <p:txBody>
              <a:bodyPr>
                <a:normAutofit fontScale="92500" lnSpcReduction="20000"/>
              </a:bodyPr>
              <a:lstStyle/>
              <a:p>
                <a:pPr marL="514350" indent="-514350">
                  <a:buFont typeface="Arial" panose="020B0604020202020204" pitchFamily="34" charset="0"/>
                  <a:buAutoNum type="arabicPeriod"/>
                </a:pPr>
                <a:r>
                  <a:rPr lang="ru-RU" b="1" dirty="0" smtClean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Интенсивность </a:t>
                </a:r>
                <a:r>
                  <a:rPr lang="ru-RU" b="1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нагрузки</a:t>
                </a:r>
                <a:r>
                  <a:rPr lang="ru-RU" dirty="0" smtClean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/>
                    <a:ea typeface="Times New Roman"/>
                  </a:rPr>
                  <a:t/>
                </a:r>
                <a:br>
                  <a:rPr lang="ru-RU" dirty="0">
                    <a:latin typeface="Times New Roman"/>
                    <a:ea typeface="Times New Roman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𝜌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1,3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=0,769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/>
                    <a:ea typeface="Times New Roman"/>
                  </a:rPr>
                  <a:t>   Интенсивность </a:t>
                </a:r>
                <a:r>
                  <a:rPr lang="ru-RU" dirty="0">
                    <a:latin typeface="Times New Roman"/>
                    <a:ea typeface="Times New Roman"/>
                  </a:rPr>
                  <a:t>нагрузки ρ=0.769 показывает степень согласованности входного и выходного потоков заявок канала обслуживания и определяет устойчивость системы массового обслуживания.</a:t>
                </a:r>
                <a:br>
                  <a:rPr lang="ru-RU" dirty="0">
                    <a:latin typeface="Times New Roman"/>
                    <a:ea typeface="Times New Roman"/>
                  </a:rPr>
                </a:br>
                <a:endParaRPr lang="ru-RU" dirty="0" smtClean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2</a:t>
                </a:r>
                <a:r>
                  <a:rPr lang="ru-RU" b="1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.</a:t>
                </a:r>
                <a:r>
                  <a:rPr lang="ru-RU" b="1" dirty="0">
                    <a:latin typeface="Times New Roman"/>
                    <a:ea typeface="Times New Roman"/>
                  </a:rPr>
                  <a:t> </a:t>
                </a:r>
                <a:r>
                  <a:rPr lang="ru-RU" b="1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Время обслуживания</a:t>
                </a:r>
                <a:r>
                  <a:rPr lang="ru-RU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.</a:t>
                </a:r>
                <a:br>
                  <a:rPr lang="ru-RU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</a:br>
                <a:r>
                  <a:rPr lang="ru-RU" dirty="0">
                    <a:latin typeface="Times New Roman"/>
                    <a:ea typeface="Times New Roman"/>
                  </a:rPr>
                  <a:t/>
                </a:r>
                <a:br>
                  <a:rPr lang="ru-RU" dirty="0">
                    <a:latin typeface="Times New Roman"/>
                    <a:ea typeface="Times New Roman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обс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1,3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=0,769 </m:t>
                      </m:r>
                      <m:r>
                        <a:rPr lang="ru-RU" b="0" i="1" smtClean="0">
                          <a:latin typeface="Cambria Math"/>
                        </a:rPr>
                        <m:t>час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6048672"/>
              </a:xfrm>
              <a:blipFill rotWithShape="1">
                <a:blip r:embed="rId2"/>
                <a:stretch>
                  <a:fillRect l="-1704" t="-2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476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>
                <a:normAutofit fontScale="47500" lnSpcReduction="20000"/>
              </a:bodyPr>
              <a:lstStyle/>
              <a:p>
                <a:pPr marL="28575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5900" b="1" dirty="0" smtClean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3. Вероятность, что мастер свободен</a:t>
                </a:r>
                <a:r>
                  <a:rPr lang="ru-RU" sz="5900" dirty="0">
                    <a:solidFill>
                      <a:srgbClr val="0000FF"/>
                    </a:solidFill>
                    <a:latin typeface="Times New Roman"/>
                    <a:ea typeface="Times New Roman"/>
                  </a:rPr>
                  <a:t> </a:t>
                </a:r>
                <a:r>
                  <a:rPr lang="ru-RU" sz="5900" dirty="0">
                    <a:latin typeface="Times New Roman"/>
                    <a:ea typeface="Times New Roman"/>
                  </a:rPr>
                  <a:t>(доля времени простоя канала).</a:t>
                </a:r>
                <a:br>
                  <a:rPr lang="ru-RU" sz="5900" dirty="0">
                    <a:latin typeface="Times New Roman"/>
                    <a:ea typeface="Times New Roman"/>
                  </a:rPr>
                </a:br>
                <a:r>
                  <a:rPr lang="ru-RU" dirty="0">
                    <a:latin typeface="Times New Roman"/>
                    <a:ea typeface="Times New Roman"/>
                  </a:rPr>
                  <a:t/>
                </a:r>
                <a:br>
                  <a:rPr lang="ru-RU" dirty="0">
                    <a:latin typeface="Times New Roman"/>
                    <a:ea typeface="Times New Roman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5900" i="1"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𝑝</m:t>
                          </m:r>
                        </m:e>
                        <m:sub>
                          <m: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0</m:t>
                          </m:r>
                        </m:sub>
                      </m:sSub>
                      <m:r>
                        <a:rPr lang="ru-RU" sz="5900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f>
                        <m:fPr>
                          <m:ctrlP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𝜇</m:t>
                          </m:r>
                        </m:num>
                        <m:den>
                          <m:r>
                            <a:rPr lang="ru-RU" sz="59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𝜆</m:t>
                          </m:r>
                          <m:r>
                            <a:rPr lang="ru-RU" sz="59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+</m:t>
                          </m:r>
                          <m:r>
                            <a:rPr lang="ru-RU" sz="5900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𝜇</m:t>
                          </m:r>
                        </m:den>
                      </m:f>
                      <m:r>
                        <a:rPr lang="ru-RU" sz="5900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</m:t>
                      </m:r>
                      <m:f>
                        <m:fPr>
                          <m:ctrlP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</m:ctrlPr>
                        </m:fPr>
                        <m:num>
                          <m: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1,3</m:t>
                          </m:r>
                        </m:num>
                        <m:den>
                          <m:r>
                            <a:rPr lang="ru-RU" sz="5900" i="1">
                              <a:effectLst/>
                              <a:latin typeface="Cambria Math"/>
                              <a:ea typeface="Times New Roman"/>
                              <a:cs typeface="Arial"/>
                            </a:rPr>
                            <m:t>1+1,3</m:t>
                          </m:r>
                        </m:den>
                      </m:f>
                      <m:r>
                        <a:rPr lang="ru-RU" sz="5900" i="1">
                          <a:effectLst/>
                          <a:latin typeface="Cambria Math"/>
                          <a:ea typeface="Times New Roman"/>
                          <a:cs typeface="Arial"/>
                        </a:rPr>
                        <m:t>=0,565</m:t>
                      </m:r>
                    </m:oMath>
                  </m:oMathPara>
                </a14:m>
                <a:endParaRPr lang="ru-RU" sz="5900" dirty="0"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endParaRPr lang="ru-RU" dirty="0" smtClean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endParaRPr lang="ru-RU" dirty="0" smtClean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endParaRPr lang="ru-RU" dirty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5900" dirty="0" smtClean="0">
                    <a:latin typeface="Times New Roman"/>
                    <a:ea typeface="Times New Roman"/>
                  </a:rPr>
                  <a:t>Следовательно</a:t>
                </a:r>
                <a:r>
                  <a:rPr lang="ru-RU" sz="5900" dirty="0">
                    <a:latin typeface="Times New Roman"/>
                    <a:ea typeface="Times New Roman"/>
                  </a:rPr>
                  <a:t>, </a:t>
                </a:r>
                <a:r>
                  <a:rPr lang="ru-RU" sz="5900" dirty="0" smtClean="0">
                    <a:latin typeface="Times New Roman"/>
                    <a:ea typeface="Times New Roman"/>
                  </a:rPr>
                  <a:t>56,5% </a:t>
                </a:r>
                <a:r>
                  <a:rPr lang="ru-RU" sz="5900" dirty="0">
                    <a:latin typeface="Times New Roman"/>
                    <a:ea typeface="Times New Roman"/>
                  </a:rPr>
                  <a:t>в течение часа </a:t>
                </a:r>
                <a:r>
                  <a:rPr lang="ru-RU" sz="5900" dirty="0" smtClean="0">
                    <a:latin typeface="Times New Roman"/>
                    <a:ea typeface="Times New Roman"/>
                  </a:rPr>
                  <a:t>мастер </a:t>
                </a:r>
                <a:r>
                  <a:rPr lang="ru-RU" sz="5900" dirty="0">
                    <a:latin typeface="Times New Roman"/>
                    <a:ea typeface="Times New Roman"/>
                  </a:rPr>
                  <a:t>будет не занят, время простоя </a:t>
                </a:r>
                <a:r>
                  <a:rPr lang="ru-RU" sz="5900" dirty="0" smtClean="0">
                    <a:latin typeface="Times New Roman"/>
                    <a:ea typeface="Times New Roman"/>
                  </a:rPr>
                  <a:t>равно</a:t>
                </a:r>
              </a:p>
              <a:p>
                <a:pPr marL="0" indent="0" algn="ctr">
                  <a:buNone/>
                </a:pPr>
                <a:endParaRPr lang="ru-RU" sz="5900" dirty="0" smtClean="0">
                  <a:latin typeface="Times New Roman"/>
                  <a:ea typeface="Times New Roman"/>
                </a:endParaRPr>
              </a:p>
              <a:p>
                <a:pPr marL="0" indent="0" algn="ctr">
                  <a:buNone/>
                </a:pPr>
                <a:r>
                  <a:rPr lang="ru-RU" sz="5900" dirty="0" smtClean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6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67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sz="6700" i="1">
                            <a:latin typeface="Cambria Math"/>
                          </a:rPr>
                          <m:t>пр</m:t>
                        </m:r>
                      </m:sub>
                    </m:sSub>
                    <m:r>
                      <a:rPr lang="ru-RU" sz="67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67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6700" i="1">
                            <a:latin typeface="Cambria Math"/>
                          </a:rPr>
                          <m:t>56,5%∙60</m:t>
                        </m:r>
                      </m:num>
                      <m:den>
                        <m:r>
                          <a:rPr lang="ru-RU" sz="6700" i="1">
                            <a:latin typeface="Cambria Math"/>
                          </a:rPr>
                          <m:t>100%</m:t>
                        </m:r>
                      </m:den>
                    </m:f>
                    <m:r>
                      <a:rPr lang="ru-RU" sz="6700" i="1">
                        <a:latin typeface="Cambria Math"/>
                      </a:rPr>
                      <m:t>=33,9 мин</m:t>
                    </m:r>
                  </m:oMath>
                </a14:m>
                <a:endParaRPr lang="ru-RU" sz="6700" dirty="0"/>
              </a:p>
              <a:p>
                <a:pPr marL="0" indent="0">
                  <a:buNone/>
                </a:pPr>
                <a:r>
                  <a:rPr lang="ru-RU" sz="5900" dirty="0" smtClean="0">
                    <a:latin typeface="Times New Roman"/>
                    <a:ea typeface="Times New Roman"/>
                  </a:rPr>
                  <a:t> </a:t>
                </a:r>
                <a:r>
                  <a:rPr lang="ru-RU" dirty="0">
                    <a:latin typeface="Times New Roman"/>
                    <a:ea typeface="Times New Roman"/>
                  </a:rPr>
                  <a:t/>
                </a:r>
                <a:br>
                  <a:rPr lang="ru-RU" dirty="0">
                    <a:latin typeface="Times New Roman"/>
                    <a:ea typeface="Times New Roman"/>
                  </a:rPr>
                </a:b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 l="-1481" t="-1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42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b="1" dirty="0">
                <a:solidFill>
                  <a:srgbClr val="0000FF"/>
                </a:solidFill>
                <a:latin typeface="Times New Roman"/>
                <a:ea typeface="Times New Roman"/>
              </a:rPr>
              <a:t>4. Доля заявок, получивших отказ</a:t>
            </a:r>
            <a: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ru-RU" sz="3000" dirty="0">
                <a:latin typeface="Times New Roman"/>
                <a:ea typeface="Times New Roman"/>
              </a:rPr>
              <a:t>(вероятность отказа).</a:t>
            </a:r>
            <a:br>
              <a:rPr lang="ru-RU" sz="3000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            </a:t>
            </a:r>
            <a:r>
              <a:rPr lang="ru-RU" i="1" dirty="0" err="1" smtClean="0">
                <a:latin typeface="Times New Roman"/>
                <a:ea typeface="Times New Roman"/>
              </a:rPr>
              <a:t>p</a:t>
            </a:r>
            <a:r>
              <a:rPr lang="ru-RU" baseline="-25000" dirty="0" err="1" smtClean="0">
                <a:latin typeface="Times New Roman"/>
                <a:ea typeface="Times New Roman"/>
              </a:rPr>
              <a:t>отк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= 1 - </a:t>
            </a:r>
            <a:r>
              <a:rPr lang="ru-RU" i="1" dirty="0">
                <a:latin typeface="Times New Roman"/>
                <a:ea typeface="Times New Roman"/>
              </a:rPr>
              <a:t>p</a:t>
            </a:r>
            <a:r>
              <a:rPr lang="ru-RU" baseline="-25000" dirty="0">
                <a:latin typeface="Times New Roman"/>
                <a:ea typeface="Times New Roman"/>
              </a:rPr>
              <a:t>0</a:t>
            </a:r>
            <a:r>
              <a:rPr lang="ru-RU" dirty="0">
                <a:latin typeface="Times New Roman"/>
                <a:ea typeface="Times New Roman"/>
              </a:rPr>
              <a:t> = 1 - 0.565 = 0.43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000" dirty="0" smtClean="0">
                <a:latin typeface="Times New Roman"/>
                <a:ea typeface="Times New Roman"/>
              </a:rPr>
              <a:t>Значит</a:t>
            </a:r>
            <a:r>
              <a:rPr lang="ru-RU" sz="3000" dirty="0">
                <a:latin typeface="Times New Roman"/>
                <a:ea typeface="Times New Roman"/>
              </a:rPr>
              <a:t>, 43% из числа поступивших заявок не принимаются к обслуживанию.</a:t>
            </a:r>
            <a:br>
              <a:rPr lang="ru-RU" sz="3000" dirty="0">
                <a:latin typeface="Times New Roman"/>
                <a:ea typeface="Times New Roman"/>
              </a:rPr>
            </a:br>
            <a:endParaRPr lang="ru-RU" sz="30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5</a:t>
            </a:r>
            <a:r>
              <a:rPr lang="ru-RU" sz="3000" b="1" dirty="0">
                <a:solidFill>
                  <a:srgbClr val="0000FF"/>
                </a:solidFill>
                <a:latin typeface="Times New Roman"/>
                <a:ea typeface="Times New Roman"/>
              </a:rPr>
              <a:t>. Относительная пропускная способность</a:t>
            </a:r>
            <a: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  <a:t>.</a:t>
            </a:r>
            <a:br>
              <a:rPr lang="ru-RU" sz="3000" dirty="0">
                <a:solidFill>
                  <a:srgbClr val="0000FF"/>
                </a:solidFill>
                <a:latin typeface="Times New Roman"/>
                <a:ea typeface="Times New Roman"/>
              </a:rPr>
            </a:br>
            <a:r>
              <a:rPr lang="ru-RU" sz="3000" dirty="0">
                <a:latin typeface="Times New Roman"/>
                <a:ea typeface="Times New Roman"/>
              </a:rPr>
              <a:t>Доля обслуживаемых заявок, поступающих в единицу времени:</a:t>
            </a:r>
            <a:br>
              <a:rPr lang="ru-RU" sz="3000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			</a:t>
            </a:r>
            <a:r>
              <a:rPr lang="ru-RU" i="1" dirty="0" smtClean="0">
                <a:latin typeface="Times New Roman"/>
                <a:ea typeface="Times New Roman"/>
              </a:rPr>
              <a:t>Q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= </a:t>
            </a:r>
            <a:r>
              <a:rPr lang="ru-RU" i="1" dirty="0">
                <a:latin typeface="Times New Roman"/>
                <a:ea typeface="Times New Roman"/>
              </a:rPr>
              <a:t>p</a:t>
            </a:r>
            <a:r>
              <a:rPr lang="ru-RU" baseline="-25000" dirty="0">
                <a:latin typeface="Times New Roman"/>
                <a:ea typeface="Times New Roman"/>
              </a:rPr>
              <a:t>0</a:t>
            </a:r>
            <a:r>
              <a:rPr lang="ru-RU" dirty="0">
                <a:latin typeface="Times New Roman"/>
                <a:ea typeface="Times New Roman"/>
              </a:rPr>
              <a:t> = 0.565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291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1254</Words>
  <Application>Microsoft Office PowerPoint</Application>
  <PresentationFormat>Экран (4:3)</PresentationFormat>
  <Paragraphs>124</Paragraphs>
  <Slides>67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68" baseType="lpstr">
      <vt:lpstr>Тема Office</vt:lpstr>
      <vt:lpstr>3.1.4. Одноканальные СМО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б) Одноканальная СМО с ограниченной длиной очереди (M/M/1/m)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в) одноканальная СМО с неограниченной очередью (М/М/1/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3.1.5. Многоканальные СМО </vt:lpstr>
      <vt:lpstr>а) многоканальная система с отказами (М/М/n/0)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б) многоканальная СМО с ограниченной очередью  (М/М/n/m)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в) многоканальная СМО с неограниченной очередью  (М/М/n/∞)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Одноканальные СМО</dc:title>
  <dc:creator>Каныгин</dc:creator>
  <cp:lastModifiedBy>Каныгин</cp:lastModifiedBy>
  <cp:revision>103</cp:revision>
  <dcterms:created xsi:type="dcterms:W3CDTF">2017-12-09T15:21:02Z</dcterms:created>
  <dcterms:modified xsi:type="dcterms:W3CDTF">2021-01-15T15:58:29Z</dcterms:modified>
</cp:coreProperties>
</file>